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27"/>
  </p:notesMasterIdLst>
  <p:sldIdLst>
    <p:sldId id="3825" r:id="rId5"/>
    <p:sldId id="3843" r:id="rId6"/>
    <p:sldId id="3836" r:id="rId7"/>
    <p:sldId id="3826" r:id="rId8"/>
    <p:sldId id="3828" r:id="rId9"/>
    <p:sldId id="3835" r:id="rId10"/>
    <p:sldId id="3853" r:id="rId11"/>
    <p:sldId id="3837" r:id="rId12"/>
    <p:sldId id="3839" r:id="rId13"/>
    <p:sldId id="3794" r:id="rId14"/>
    <p:sldId id="3845" r:id="rId15"/>
    <p:sldId id="3854" r:id="rId16"/>
    <p:sldId id="3855" r:id="rId17"/>
    <p:sldId id="3846" r:id="rId18"/>
    <p:sldId id="3841" r:id="rId19"/>
    <p:sldId id="3844" r:id="rId20"/>
    <p:sldId id="3791" r:id="rId21"/>
    <p:sldId id="3856" r:id="rId22"/>
    <p:sldId id="3842" r:id="rId23"/>
    <p:sldId id="3829" r:id="rId24"/>
    <p:sldId id="3833" r:id="rId25"/>
    <p:sldId id="383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jezua, Lami" initials="OL" lastIdx="10" clrIdx="0">
    <p:extLst>
      <p:ext uri="{19B8F6BF-5375-455C-9EA6-DF929625EA0E}">
        <p15:presenceInfo xmlns:p15="http://schemas.microsoft.com/office/powerpoint/2012/main" userId="S-1-5-21-314122457-743516510-1361462980-69356" providerId="AD"/>
      </p:ext>
    </p:extLst>
  </p:cmAuthor>
  <p:cmAuthor id="2" name="Lami Aiken" initials="LA" lastIdx="2" clrIdx="1">
    <p:extLst>
      <p:ext uri="{19B8F6BF-5375-455C-9EA6-DF929625EA0E}">
        <p15:presenceInfo xmlns:p15="http://schemas.microsoft.com/office/powerpoint/2012/main" userId="S::lojezua@apsk12.org::7a35a1ed-a1a1-46cc-bd02-03ecdc671c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D58E9A-EDF4-4C1A-8F3F-05049132DCAA}" v="63" dt="2023-09-27T19:18:09.0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6" d="100"/>
          <a:sy n="36" d="100"/>
        </p:scale>
        <p:origin x="1004" y="48"/>
      </p:cViewPr>
      <p:guideLst>
        <p:guide orient="horz" pos="1200"/>
        <p:guide orient="horz" pos="3408"/>
        <p:guide pos="6936"/>
        <p:guide pos="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03T09:24:12.565" idx="3">
    <p:pos x="4426" y="45"/>
    <p:text>After reviewing your data (both qualitative and quantitative), identify some strengths and weaknesses as a CIP Team and list them here. From there, please identify an overarching need for each pritority area.</p:text>
    <p:extLst>
      <p:ext uri="{C676402C-5697-4E1C-873F-D02D1690AC5C}">
        <p15:threadingInfo xmlns:p15="http://schemas.microsoft.com/office/powerpoint/2012/main" timeZoneBias="240"/>
      </p:ext>
    </p:extLst>
  </p:cm>
  <p:cm authorId="1" dt="2022-05-03T09:24:56.839" idx="4">
    <p:pos x="4573" y="4603"/>
    <p:text>Click on this jamboard link. Allow 5 min for all members of your team to brainstorm a problem statement for each area: Literacy, Numeracy, and Culture/Climate. Choose ONE Problem Statement for each area (literacy, numeracy, and climate/culture).</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B3066-540F-4606-ADEC-65EB1C3E9627}" type="doc">
      <dgm:prSet loTypeId="urn:microsoft.com/office/officeart/2016/7/layout/BasicLinearProcessNumbered#1" loCatId="process" qsTypeId="urn:microsoft.com/office/officeart/2005/8/quickstyle/simple1" qsCatId="simple" csTypeId="urn:microsoft.com/office/officeart/2005/8/colors/colorful1" csCatId="colorful" phldr="1"/>
      <dgm:spPr/>
      <dgm:t>
        <a:bodyPr/>
        <a:lstStyle/>
        <a:p>
          <a:endParaRPr lang="en-US"/>
        </a:p>
      </dgm:t>
    </dgm:pt>
    <dgm:pt modelId="{198ACE8E-34F4-43E6-BB2E-1809B1CC58DC}">
      <dgm:prSet/>
      <dgm:spPr>
        <a:solidFill>
          <a:schemeClr val="accent1">
            <a:lumMod val="20000"/>
            <a:lumOff val="80000"/>
            <a:alpha val="90000"/>
          </a:schemeClr>
        </a:solidFill>
        <a:ln>
          <a:noFill/>
        </a:ln>
      </dgm:spPr>
      <dgm:t>
        <a:bodyPr/>
        <a:lstStyle/>
        <a:p>
          <a:r>
            <a:rPr lang="en-US" b="1" i="0" u="sng"/>
            <a:t>Fall 2021</a:t>
          </a:r>
        </a:p>
        <a:p>
          <a:r>
            <a:rPr lang="en-US" b="0" i="0" u="none"/>
            <a:t>GO Team Developed 2021-2025 Strategic Plan</a:t>
          </a:r>
          <a:endParaRPr lang="en-US"/>
        </a:p>
      </dgm:t>
    </dgm:pt>
    <dgm:pt modelId="{49F555B2-B165-4CB6-8578-DF4BCD791ABF}" type="parTrans" cxnId="{8327A44B-5326-4A8B-9B23-A3D3C09A16F3}">
      <dgm:prSet/>
      <dgm:spPr/>
      <dgm:t>
        <a:bodyPr/>
        <a:lstStyle/>
        <a:p>
          <a:endParaRPr lang="en-US"/>
        </a:p>
      </dgm:t>
    </dgm:pt>
    <dgm:pt modelId="{C54063C4-24CD-4834-9424-53756AE38C6B}" type="sibTrans" cxnId="{8327A44B-5326-4A8B-9B23-A3D3C09A16F3}">
      <dgm:prSet phldrT="1" phldr="0"/>
      <dgm:spPr>
        <a:solidFill>
          <a:schemeClr val="accent1"/>
        </a:solidFill>
        <a:ln>
          <a:noFill/>
        </a:ln>
      </dgm:spPr>
      <dgm:t>
        <a:bodyPr/>
        <a:lstStyle/>
        <a:p>
          <a:r>
            <a:rPr lang="en-US"/>
            <a:t>1</a:t>
          </a:r>
        </a:p>
      </dgm:t>
    </dgm:pt>
    <dgm:pt modelId="{0F6BA1FB-59E5-4F16-A7B4-1533BB1F09E4}">
      <dgm:prSet/>
      <dgm:spPr>
        <a:solidFill>
          <a:schemeClr val="accent2">
            <a:lumMod val="20000"/>
            <a:lumOff val="80000"/>
            <a:alpha val="90000"/>
          </a:schemeClr>
        </a:solidFill>
        <a:ln>
          <a:noFill/>
        </a:ln>
      </dgm:spPr>
      <dgm:t>
        <a:bodyPr/>
        <a:lstStyle/>
        <a:p>
          <a:r>
            <a:rPr lang="en-US" b="1" i="0" u="sng"/>
            <a:t>Summer 2022</a:t>
          </a:r>
        </a:p>
        <a:p>
          <a:r>
            <a:rPr lang="en-US"/>
            <a:t>School Leadership completed Needs Assessment and defined overarching needs for SY22-23</a:t>
          </a:r>
        </a:p>
      </dgm:t>
    </dgm:pt>
    <dgm:pt modelId="{6A557BB1-C0DD-44CB-8745-CE5481476209}" type="parTrans" cxnId="{F0FA65E5-FB81-4E7A-9467-65363565F4A0}">
      <dgm:prSet/>
      <dgm:spPr/>
      <dgm:t>
        <a:bodyPr/>
        <a:lstStyle/>
        <a:p>
          <a:endParaRPr lang="en-US"/>
        </a:p>
      </dgm:t>
    </dgm:pt>
    <dgm:pt modelId="{7DBF5CB5-29DD-4671-A0F3-981D48571500}" type="sibTrans" cxnId="{F0FA65E5-FB81-4E7A-9467-65363565F4A0}">
      <dgm:prSet phldrT="2" phldr="0"/>
      <dgm:spPr>
        <a:solidFill>
          <a:schemeClr val="accent2"/>
        </a:solidFill>
        <a:ln>
          <a:noFill/>
        </a:ln>
      </dgm:spPr>
      <dgm:t>
        <a:bodyPr/>
        <a:lstStyle/>
        <a:p>
          <a:r>
            <a:rPr lang="en-US"/>
            <a:t>2</a:t>
          </a:r>
        </a:p>
      </dgm:t>
    </dgm:pt>
    <dgm:pt modelId="{1D096F01-AEA8-401D-8348-98E9A81F3CE0}">
      <dgm:prSet/>
      <dgm:spPr>
        <a:solidFill>
          <a:schemeClr val="accent4">
            <a:lumMod val="20000"/>
            <a:lumOff val="80000"/>
            <a:alpha val="90000"/>
          </a:schemeClr>
        </a:solidFill>
        <a:ln>
          <a:noFill/>
        </a:ln>
      </dgm:spPr>
      <dgm:t>
        <a:bodyPr/>
        <a:lstStyle/>
        <a:p>
          <a:r>
            <a:rPr lang="en-US" b="1" i="0" u="sng"/>
            <a:t>August 2022</a:t>
          </a:r>
        </a:p>
        <a:p>
          <a:r>
            <a:rPr lang="en-US" b="0" u="none"/>
            <a:t>School Leadership completed 2022-2023 Continuous Improvement Plan</a:t>
          </a:r>
        </a:p>
      </dgm:t>
    </dgm:pt>
    <dgm:pt modelId="{AB9DA1CE-0370-48BB-8362-3A4CBF7FFB29}" type="parTrans" cxnId="{FD2381C0-DA6F-4859-90D6-313730044E7C}">
      <dgm:prSet/>
      <dgm:spPr/>
      <dgm:t>
        <a:bodyPr/>
        <a:lstStyle/>
        <a:p>
          <a:endParaRPr lang="en-US"/>
        </a:p>
      </dgm:t>
    </dgm:pt>
    <dgm:pt modelId="{6088456C-4B73-4948-985C-DD954DEF44EF}" type="sibTrans" cxnId="{FD2381C0-DA6F-4859-90D6-313730044E7C}">
      <dgm:prSet phldrT="3" phldr="0"/>
      <dgm:spPr>
        <a:solidFill>
          <a:schemeClr val="accent4"/>
        </a:solidFill>
        <a:ln>
          <a:noFill/>
        </a:ln>
      </dgm:spPr>
      <dgm:t>
        <a:bodyPr/>
        <a:lstStyle/>
        <a:p>
          <a:r>
            <a:rPr lang="en-US"/>
            <a:t>3</a:t>
          </a:r>
        </a:p>
      </dgm:t>
    </dgm:pt>
    <dgm:pt modelId="{DE16CBB4-D3F4-44AD-8379-3A5D78B889D5}">
      <dgm:prSet/>
      <dgm:spPr>
        <a:solidFill>
          <a:schemeClr val="accent5">
            <a:lumMod val="20000"/>
            <a:lumOff val="80000"/>
            <a:alpha val="90000"/>
          </a:schemeClr>
        </a:solidFill>
        <a:ln>
          <a:noFill/>
        </a:ln>
      </dgm:spPr>
      <dgm:t>
        <a:bodyPr/>
        <a:lstStyle/>
        <a:p>
          <a:r>
            <a:rPr lang="en-US" b="1" u="sng"/>
            <a:t>Sept. – Dec. 2022</a:t>
          </a:r>
        </a:p>
        <a:p>
          <a:r>
            <a:rPr lang="en-US" b="0" u="none"/>
            <a:t>Utilizing current data, the </a:t>
          </a:r>
          <a:r>
            <a:rPr lang="en-US" b="1" u="none"/>
            <a:t>GO Team </a:t>
          </a:r>
          <a:r>
            <a:rPr lang="en-US" b="0" u="none"/>
            <a:t>will review &amp; possibly update the school strategic priorities and plan </a:t>
          </a:r>
        </a:p>
      </dgm:t>
    </dgm:pt>
    <dgm:pt modelId="{917142D8-7514-46BB-B61D-8633F0189C31}" type="parTrans" cxnId="{058D75E7-8E09-41CE-ADFC-EEAD1556353B}">
      <dgm:prSet/>
      <dgm:spPr/>
      <dgm:t>
        <a:bodyPr/>
        <a:lstStyle/>
        <a:p>
          <a:endParaRPr lang="en-US"/>
        </a:p>
      </dgm:t>
    </dgm:pt>
    <dgm:pt modelId="{C2728830-9A00-4764-A9F1-670DDF9E57B3}" type="sibTrans" cxnId="{058D75E7-8E09-41CE-ADFC-EEAD1556353B}">
      <dgm:prSet phldrT="4" phldr="0"/>
      <dgm:spPr>
        <a:solidFill>
          <a:schemeClr val="accent5"/>
        </a:solidFill>
        <a:ln>
          <a:noFill/>
        </a:ln>
      </dgm:spPr>
      <dgm:t>
        <a:bodyPr/>
        <a:lstStyle/>
        <a:p>
          <a:r>
            <a:rPr lang="en-US"/>
            <a:t>4</a:t>
          </a:r>
        </a:p>
      </dgm:t>
    </dgm:pt>
    <dgm:pt modelId="{F7B81412-5EAE-488C-9259-0FA0EB0F090B}">
      <dgm:prSet/>
      <dgm:spPr>
        <a:solidFill>
          <a:schemeClr val="accent6">
            <a:lumMod val="20000"/>
            <a:lumOff val="80000"/>
            <a:alpha val="90000"/>
          </a:schemeClr>
        </a:solidFill>
        <a:ln>
          <a:noFill/>
        </a:ln>
      </dgm:spPr>
      <dgm:t>
        <a:bodyPr/>
        <a:lstStyle/>
        <a:p>
          <a:r>
            <a:rPr lang="en-US" b="1" u="sng"/>
            <a:t>Before Winter Break</a:t>
          </a:r>
        </a:p>
        <a:p>
          <a:r>
            <a:rPr lang="en-US" b="1"/>
            <a:t>GO Team </a:t>
          </a:r>
          <a:r>
            <a:rPr lang="en-US"/>
            <a:t>will take action (vote) on the rank of the strategic plan priorities for SY23-24 in preparation for budget discussions.</a:t>
          </a:r>
        </a:p>
      </dgm:t>
    </dgm:pt>
    <dgm:pt modelId="{C9E63F01-62A4-4331-A67D-7FE563CE9D07}" type="parTrans" cxnId="{AD7281BE-8A99-43C0-9016-4082EB985BF2}">
      <dgm:prSet/>
      <dgm:spPr/>
      <dgm:t>
        <a:bodyPr/>
        <a:lstStyle/>
        <a:p>
          <a:endParaRPr lang="en-US"/>
        </a:p>
      </dgm:t>
    </dgm:pt>
    <dgm:pt modelId="{32E76676-0672-4988-9FB1-308093FF8D5C}" type="sibTrans" cxnId="{AD7281BE-8A99-43C0-9016-4082EB985BF2}">
      <dgm:prSet phldrT="5" phldr="0"/>
      <dgm:spPr>
        <a:solidFill>
          <a:schemeClr val="accent6"/>
        </a:solidFill>
        <a:ln>
          <a:noFill/>
        </a:ln>
      </dgm:spPr>
      <dgm:t>
        <a:bodyPr/>
        <a:lstStyle/>
        <a:p>
          <a:r>
            <a:rPr lang="en-US"/>
            <a:t>5</a:t>
          </a:r>
        </a:p>
      </dgm:t>
    </dgm:pt>
    <dgm:pt modelId="{869C0C7E-BD0C-4E5F-8D96-6B8EEC39B952}" type="pres">
      <dgm:prSet presAssocID="{0F5B3066-540F-4606-ADEC-65EB1C3E9627}" presName="Name0" presStyleCnt="0">
        <dgm:presLayoutVars>
          <dgm:animLvl val="lvl"/>
          <dgm:resizeHandles val="exact"/>
        </dgm:presLayoutVars>
      </dgm:prSet>
      <dgm:spPr/>
    </dgm:pt>
    <dgm:pt modelId="{A1C50682-E81A-4719-9746-6B052BFB6DD3}" type="pres">
      <dgm:prSet presAssocID="{198ACE8E-34F4-43E6-BB2E-1809B1CC58DC}" presName="compositeNode" presStyleCnt="0">
        <dgm:presLayoutVars>
          <dgm:bulletEnabled val="1"/>
        </dgm:presLayoutVars>
      </dgm:prSet>
      <dgm:spPr/>
    </dgm:pt>
    <dgm:pt modelId="{1896CBD6-4A99-4E4A-A270-A70AEFBAAF7E}" type="pres">
      <dgm:prSet presAssocID="{198ACE8E-34F4-43E6-BB2E-1809B1CC58DC}" presName="bgRect" presStyleLbl="bgAccFollowNode1" presStyleIdx="0" presStyleCnt="5"/>
      <dgm:spPr/>
    </dgm:pt>
    <dgm:pt modelId="{9C3A7F13-9585-42DF-AD32-B56F82B123C8}" type="pres">
      <dgm:prSet presAssocID="{C54063C4-24CD-4834-9424-53756AE38C6B}" presName="sibTransNodeCircle" presStyleLbl="alignNode1" presStyleIdx="0" presStyleCnt="10">
        <dgm:presLayoutVars>
          <dgm:chMax val="0"/>
          <dgm:bulletEnabled/>
        </dgm:presLayoutVars>
      </dgm:prSet>
      <dgm:spPr/>
    </dgm:pt>
    <dgm:pt modelId="{923B2301-552B-45D2-9EF0-53A10AA17FC6}" type="pres">
      <dgm:prSet presAssocID="{198ACE8E-34F4-43E6-BB2E-1809B1CC58DC}" presName="bottomLine" presStyleLbl="alignNode1" presStyleIdx="1" presStyleCnt="10">
        <dgm:presLayoutVars/>
      </dgm:prSet>
      <dgm:spPr>
        <a:ln>
          <a:solidFill>
            <a:schemeClr val="accent1"/>
          </a:solidFill>
        </a:ln>
      </dgm:spPr>
    </dgm:pt>
    <dgm:pt modelId="{1636F17A-F9E0-460B-890B-A46A6E583FD1}" type="pres">
      <dgm:prSet presAssocID="{198ACE8E-34F4-43E6-BB2E-1809B1CC58DC}" presName="nodeText" presStyleLbl="bgAccFollowNode1" presStyleIdx="0" presStyleCnt="5">
        <dgm:presLayoutVars>
          <dgm:bulletEnabled val="1"/>
        </dgm:presLayoutVars>
      </dgm:prSet>
      <dgm:spPr/>
    </dgm:pt>
    <dgm:pt modelId="{CE18CCA6-9206-4DD7-BE09-5291C62117AB}" type="pres">
      <dgm:prSet presAssocID="{C54063C4-24CD-4834-9424-53756AE38C6B}" presName="sibTrans" presStyleCnt="0"/>
      <dgm:spPr/>
    </dgm:pt>
    <dgm:pt modelId="{B75A207A-E561-4A33-8860-3580568F46B8}" type="pres">
      <dgm:prSet presAssocID="{0F6BA1FB-59E5-4F16-A7B4-1533BB1F09E4}" presName="compositeNode" presStyleCnt="0">
        <dgm:presLayoutVars>
          <dgm:bulletEnabled val="1"/>
        </dgm:presLayoutVars>
      </dgm:prSet>
      <dgm:spPr/>
    </dgm:pt>
    <dgm:pt modelId="{02F7283A-0FC3-4AF1-AA94-0270DC0B1C33}" type="pres">
      <dgm:prSet presAssocID="{0F6BA1FB-59E5-4F16-A7B4-1533BB1F09E4}" presName="bgRect" presStyleLbl="bgAccFollowNode1" presStyleIdx="1" presStyleCnt="5"/>
      <dgm:spPr/>
    </dgm:pt>
    <dgm:pt modelId="{C08FC467-91FE-48BD-B243-273925C2B75A}" type="pres">
      <dgm:prSet presAssocID="{7DBF5CB5-29DD-4671-A0F3-981D48571500}" presName="sibTransNodeCircle" presStyleLbl="alignNode1" presStyleIdx="2" presStyleCnt="10">
        <dgm:presLayoutVars>
          <dgm:chMax val="0"/>
          <dgm:bulletEnabled/>
        </dgm:presLayoutVars>
      </dgm:prSet>
      <dgm:spPr/>
    </dgm:pt>
    <dgm:pt modelId="{DE393E47-CBB6-4D77-A342-C9AFD9FC8CB6}" type="pres">
      <dgm:prSet presAssocID="{0F6BA1FB-59E5-4F16-A7B4-1533BB1F09E4}" presName="bottomLine" presStyleLbl="alignNode1" presStyleIdx="3" presStyleCnt="10">
        <dgm:presLayoutVars/>
      </dgm:prSet>
      <dgm:spPr>
        <a:ln>
          <a:solidFill>
            <a:schemeClr val="accent2"/>
          </a:solidFill>
        </a:ln>
      </dgm:spPr>
    </dgm:pt>
    <dgm:pt modelId="{6209B655-7BD8-4C2E-802B-7A837190A817}" type="pres">
      <dgm:prSet presAssocID="{0F6BA1FB-59E5-4F16-A7B4-1533BB1F09E4}" presName="nodeText" presStyleLbl="bgAccFollowNode1" presStyleIdx="1" presStyleCnt="5">
        <dgm:presLayoutVars>
          <dgm:bulletEnabled val="1"/>
        </dgm:presLayoutVars>
      </dgm:prSet>
      <dgm:spPr/>
    </dgm:pt>
    <dgm:pt modelId="{44DA27FB-BF39-4511-84EF-E3EA3F12D2B6}" type="pres">
      <dgm:prSet presAssocID="{7DBF5CB5-29DD-4671-A0F3-981D48571500}" presName="sibTrans" presStyleCnt="0"/>
      <dgm:spPr/>
    </dgm:pt>
    <dgm:pt modelId="{9ED209A7-CD15-4C32-9372-A0384698B942}" type="pres">
      <dgm:prSet presAssocID="{1D096F01-AEA8-401D-8348-98E9A81F3CE0}" presName="compositeNode" presStyleCnt="0">
        <dgm:presLayoutVars>
          <dgm:bulletEnabled val="1"/>
        </dgm:presLayoutVars>
      </dgm:prSet>
      <dgm:spPr/>
    </dgm:pt>
    <dgm:pt modelId="{B5DA272C-701A-4327-802B-15E4D04DF389}" type="pres">
      <dgm:prSet presAssocID="{1D096F01-AEA8-401D-8348-98E9A81F3CE0}" presName="bgRect" presStyleLbl="bgAccFollowNode1" presStyleIdx="2" presStyleCnt="5"/>
      <dgm:spPr/>
    </dgm:pt>
    <dgm:pt modelId="{4104A2F1-FB99-4C42-8067-46B8EEEC9610}" type="pres">
      <dgm:prSet presAssocID="{6088456C-4B73-4948-985C-DD954DEF44EF}" presName="sibTransNodeCircle" presStyleLbl="alignNode1" presStyleIdx="4" presStyleCnt="10">
        <dgm:presLayoutVars>
          <dgm:chMax val="0"/>
          <dgm:bulletEnabled/>
        </dgm:presLayoutVars>
      </dgm:prSet>
      <dgm:spPr/>
    </dgm:pt>
    <dgm:pt modelId="{2EB92C72-3528-4913-AFF6-FF0B4F338399}" type="pres">
      <dgm:prSet presAssocID="{1D096F01-AEA8-401D-8348-98E9A81F3CE0}" presName="bottomLine" presStyleLbl="alignNode1" presStyleIdx="5" presStyleCnt="10">
        <dgm:presLayoutVars/>
      </dgm:prSet>
      <dgm:spPr>
        <a:solidFill>
          <a:schemeClr val="accent4"/>
        </a:solidFill>
        <a:ln>
          <a:solidFill>
            <a:schemeClr val="accent4"/>
          </a:solidFill>
        </a:ln>
      </dgm:spPr>
    </dgm:pt>
    <dgm:pt modelId="{74E21D92-0946-4075-ABB7-F58F125D081F}" type="pres">
      <dgm:prSet presAssocID="{1D096F01-AEA8-401D-8348-98E9A81F3CE0}" presName="nodeText" presStyleLbl="bgAccFollowNode1" presStyleIdx="2" presStyleCnt="5">
        <dgm:presLayoutVars>
          <dgm:bulletEnabled val="1"/>
        </dgm:presLayoutVars>
      </dgm:prSet>
      <dgm:spPr/>
    </dgm:pt>
    <dgm:pt modelId="{E7F9CACB-FE98-4F37-853A-1B05B4BF4385}" type="pres">
      <dgm:prSet presAssocID="{6088456C-4B73-4948-985C-DD954DEF44EF}" presName="sibTrans" presStyleCnt="0"/>
      <dgm:spPr/>
    </dgm:pt>
    <dgm:pt modelId="{313C51D3-DB7E-4530-8AFA-F0AE0E26CE2D}" type="pres">
      <dgm:prSet presAssocID="{DE16CBB4-D3F4-44AD-8379-3A5D78B889D5}" presName="compositeNode" presStyleCnt="0">
        <dgm:presLayoutVars>
          <dgm:bulletEnabled val="1"/>
        </dgm:presLayoutVars>
      </dgm:prSet>
      <dgm:spPr/>
    </dgm:pt>
    <dgm:pt modelId="{549A837B-0FA3-4970-A9F9-3BD236350D3D}" type="pres">
      <dgm:prSet presAssocID="{DE16CBB4-D3F4-44AD-8379-3A5D78B889D5}" presName="bgRect" presStyleLbl="bgAccFollowNode1" presStyleIdx="3" presStyleCnt="5" custLinFactNeighborX="-906" custLinFactNeighborY="346"/>
      <dgm:spPr/>
    </dgm:pt>
    <dgm:pt modelId="{AC6B335A-D8B4-46D8-93DE-B9EF1773F6AC}" type="pres">
      <dgm:prSet presAssocID="{C2728830-9A00-4764-A9F1-670DDF9E57B3}" presName="sibTransNodeCircle" presStyleLbl="alignNode1" presStyleIdx="6" presStyleCnt="10">
        <dgm:presLayoutVars>
          <dgm:chMax val="0"/>
          <dgm:bulletEnabled/>
        </dgm:presLayoutVars>
      </dgm:prSet>
      <dgm:spPr/>
    </dgm:pt>
    <dgm:pt modelId="{7B3E0A16-DB85-46CA-87D6-4D39F6DBFC52}" type="pres">
      <dgm:prSet presAssocID="{DE16CBB4-D3F4-44AD-8379-3A5D78B889D5}" presName="bottomLine" presStyleLbl="alignNode1" presStyleIdx="7" presStyleCnt="10">
        <dgm:presLayoutVars/>
      </dgm:prSet>
      <dgm:spPr>
        <a:ln>
          <a:solidFill>
            <a:schemeClr val="accent5"/>
          </a:solidFill>
        </a:ln>
      </dgm:spPr>
    </dgm:pt>
    <dgm:pt modelId="{B80B8360-3897-45DE-BD0A-F9CCC9BAC34F}" type="pres">
      <dgm:prSet presAssocID="{DE16CBB4-D3F4-44AD-8379-3A5D78B889D5}" presName="nodeText" presStyleLbl="bgAccFollowNode1" presStyleIdx="3" presStyleCnt="5">
        <dgm:presLayoutVars>
          <dgm:bulletEnabled val="1"/>
        </dgm:presLayoutVars>
      </dgm:prSet>
      <dgm:spPr/>
    </dgm:pt>
    <dgm:pt modelId="{4BE79C5F-B252-4C81-B7E8-356A6349584C}" type="pres">
      <dgm:prSet presAssocID="{C2728830-9A00-4764-A9F1-670DDF9E57B3}" presName="sibTrans" presStyleCnt="0"/>
      <dgm:spPr/>
    </dgm:pt>
    <dgm:pt modelId="{11D9C427-A430-492A-BD3C-E4D081DA46F5}" type="pres">
      <dgm:prSet presAssocID="{F7B81412-5EAE-488C-9259-0FA0EB0F090B}" presName="compositeNode" presStyleCnt="0">
        <dgm:presLayoutVars>
          <dgm:bulletEnabled val="1"/>
        </dgm:presLayoutVars>
      </dgm:prSet>
      <dgm:spPr/>
    </dgm:pt>
    <dgm:pt modelId="{4795DD00-81CA-4D89-AAC9-9CB098B4E837}" type="pres">
      <dgm:prSet presAssocID="{F7B81412-5EAE-488C-9259-0FA0EB0F090B}" presName="bgRect" presStyleLbl="bgAccFollowNode1" presStyleIdx="4" presStyleCnt="5"/>
      <dgm:spPr/>
    </dgm:pt>
    <dgm:pt modelId="{06772805-3643-43C2-9C80-F43268C57C20}" type="pres">
      <dgm:prSet presAssocID="{32E76676-0672-4988-9FB1-308093FF8D5C}" presName="sibTransNodeCircle" presStyleLbl="alignNode1" presStyleIdx="8" presStyleCnt="10">
        <dgm:presLayoutVars>
          <dgm:chMax val="0"/>
          <dgm:bulletEnabled/>
        </dgm:presLayoutVars>
      </dgm:prSet>
      <dgm:spPr/>
    </dgm:pt>
    <dgm:pt modelId="{77F59A8B-7684-4E29-B44F-B0F96367FE70}" type="pres">
      <dgm:prSet presAssocID="{F7B81412-5EAE-488C-9259-0FA0EB0F090B}" presName="bottomLine" presStyleLbl="alignNode1" presStyleIdx="9" presStyleCnt="10">
        <dgm:presLayoutVars/>
      </dgm:prSet>
      <dgm:spPr/>
    </dgm:pt>
    <dgm:pt modelId="{80C8596E-ABE7-41A1-8A35-72244067CF90}" type="pres">
      <dgm:prSet presAssocID="{F7B81412-5EAE-488C-9259-0FA0EB0F090B}" presName="nodeText" presStyleLbl="bgAccFollowNode1" presStyleIdx="4" presStyleCnt="5">
        <dgm:presLayoutVars>
          <dgm:bulletEnabled val="1"/>
        </dgm:presLayoutVars>
      </dgm:prSet>
      <dgm:spPr/>
    </dgm:pt>
  </dgm:ptLst>
  <dgm:cxnLst>
    <dgm:cxn modelId="{10EAB407-DDBC-4E09-A41B-36376F2BB005}" type="presOf" srcId="{32E76676-0672-4988-9FB1-308093FF8D5C}" destId="{06772805-3643-43C2-9C80-F43268C57C20}" srcOrd="0" destOrd="0" presId="urn:microsoft.com/office/officeart/2016/7/layout/BasicLinearProcessNumbered#1"/>
    <dgm:cxn modelId="{F47EB913-8831-49CC-ABE6-AB555FA6F993}" type="presOf" srcId="{6088456C-4B73-4948-985C-DD954DEF44EF}" destId="{4104A2F1-FB99-4C42-8067-46B8EEEC9610}" srcOrd="0" destOrd="0" presId="urn:microsoft.com/office/officeart/2016/7/layout/BasicLinearProcessNumbered#1"/>
    <dgm:cxn modelId="{EB7FE821-06C9-4CFA-BBFF-63BF8C7F1444}" type="presOf" srcId="{198ACE8E-34F4-43E6-BB2E-1809B1CC58DC}" destId="{1896CBD6-4A99-4E4A-A270-A70AEFBAAF7E}" srcOrd="0" destOrd="0" presId="urn:microsoft.com/office/officeart/2016/7/layout/BasicLinearProcessNumbered#1"/>
    <dgm:cxn modelId="{9B21BC25-6F2C-47C2-8285-8E9BB26D02F7}" type="presOf" srcId="{DE16CBB4-D3F4-44AD-8379-3A5D78B889D5}" destId="{B80B8360-3897-45DE-BD0A-F9CCC9BAC34F}" srcOrd="1" destOrd="0" presId="urn:microsoft.com/office/officeart/2016/7/layout/BasicLinearProcessNumbered#1"/>
    <dgm:cxn modelId="{A7465026-5EB9-4359-B2CA-62409A490278}" type="presOf" srcId="{0F5B3066-540F-4606-ADEC-65EB1C3E9627}" destId="{869C0C7E-BD0C-4E5F-8D96-6B8EEC39B952}" srcOrd="0" destOrd="0" presId="urn:microsoft.com/office/officeart/2016/7/layout/BasicLinearProcessNumbered#1"/>
    <dgm:cxn modelId="{500C1428-BAD2-4EA1-AAAB-CD4D6F648C0B}" type="presOf" srcId="{0F6BA1FB-59E5-4F16-A7B4-1533BB1F09E4}" destId="{02F7283A-0FC3-4AF1-AA94-0270DC0B1C33}" srcOrd="0" destOrd="0" presId="urn:microsoft.com/office/officeart/2016/7/layout/BasicLinearProcessNumbered#1"/>
    <dgm:cxn modelId="{619E3C68-1E17-487D-ABC8-EB727F4952A3}" type="presOf" srcId="{C54063C4-24CD-4834-9424-53756AE38C6B}" destId="{9C3A7F13-9585-42DF-AD32-B56F82B123C8}" srcOrd="0" destOrd="0" presId="urn:microsoft.com/office/officeart/2016/7/layout/BasicLinearProcessNumbered#1"/>
    <dgm:cxn modelId="{F4BF496B-2EAC-4B21-A290-8C4A35AC4213}" type="presOf" srcId="{7DBF5CB5-29DD-4671-A0F3-981D48571500}" destId="{C08FC467-91FE-48BD-B243-273925C2B75A}" srcOrd="0" destOrd="0" presId="urn:microsoft.com/office/officeart/2016/7/layout/BasicLinearProcessNumbered#1"/>
    <dgm:cxn modelId="{32F29D6B-8717-40AA-AB41-CDE85B6445F2}" type="presOf" srcId="{C2728830-9A00-4764-A9F1-670DDF9E57B3}" destId="{AC6B335A-D8B4-46D8-93DE-B9EF1773F6AC}" srcOrd="0" destOrd="0" presId="urn:microsoft.com/office/officeart/2016/7/layout/BasicLinearProcessNumbered#1"/>
    <dgm:cxn modelId="{8327A44B-5326-4A8B-9B23-A3D3C09A16F3}" srcId="{0F5B3066-540F-4606-ADEC-65EB1C3E9627}" destId="{198ACE8E-34F4-43E6-BB2E-1809B1CC58DC}" srcOrd="0" destOrd="0" parTransId="{49F555B2-B165-4CB6-8578-DF4BCD791ABF}" sibTransId="{C54063C4-24CD-4834-9424-53756AE38C6B}"/>
    <dgm:cxn modelId="{EF38696C-3284-4D81-8B6A-406B0A4B5478}" type="presOf" srcId="{DE16CBB4-D3F4-44AD-8379-3A5D78B889D5}" destId="{549A837B-0FA3-4970-A9F9-3BD236350D3D}" srcOrd="0" destOrd="0" presId="urn:microsoft.com/office/officeart/2016/7/layout/BasicLinearProcessNumbered#1"/>
    <dgm:cxn modelId="{2E8EE86D-D18A-48C5-817B-661FEDBE5EB5}" type="presOf" srcId="{0F6BA1FB-59E5-4F16-A7B4-1533BB1F09E4}" destId="{6209B655-7BD8-4C2E-802B-7A837190A817}" srcOrd="1" destOrd="0" presId="urn:microsoft.com/office/officeart/2016/7/layout/BasicLinearProcessNumbered#1"/>
    <dgm:cxn modelId="{7B7DC85A-1097-4B13-A457-5376A39A58E2}" type="presOf" srcId="{F7B81412-5EAE-488C-9259-0FA0EB0F090B}" destId="{80C8596E-ABE7-41A1-8A35-72244067CF90}" srcOrd="1" destOrd="0" presId="urn:microsoft.com/office/officeart/2016/7/layout/BasicLinearProcessNumbered#1"/>
    <dgm:cxn modelId="{AA103CB4-BE4E-4C3C-8A8A-83391F2FB47F}" type="presOf" srcId="{1D096F01-AEA8-401D-8348-98E9A81F3CE0}" destId="{B5DA272C-701A-4327-802B-15E4D04DF389}" srcOrd="0" destOrd="0" presId="urn:microsoft.com/office/officeart/2016/7/layout/BasicLinearProcessNumbered#1"/>
    <dgm:cxn modelId="{451EA9B5-F1ED-4BC6-8C22-CD5C870E657E}" type="presOf" srcId="{F7B81412-5EAE-488C-9259-0FA0EB0F090B}" destId="{4795DD00-81CA-4D89-AAC9-9CB098B4E837}" srcOrd="0" destOrd="0" presId="urn:microsoft.com/office/officeart/2016/7/layout/BasicLinearProcessNumbered#1"/>
    <dgm:cxn modelId="{EC143BBE-149C-4B2B-96B6-7B3C8595B821}" type="presOf" srcId="{1D096F01-AEA8-401D-8348-98E9A81F3CE0}" destId="{74E21D92-0946-4075-ABB7-F58F125D081F}" srcOrd="1" destOrd="0" presId="urn:microsoft.com/office/officeart/2016/7/layout/BasicLinearProcessNumbered#1"/>
    <dgm:cxn modelId="{AD7281BE-8A99-43C0-9016-4082EB985BF2}" srcId="{0F5B3066-540F-4606-ADEC-65EB1C3E9627}" destId="{F7B81412-5EAE-488C-9259-0FA0EB0F090B}" srcOrd="4" destOrd="0" parTransId="{C9E63F01-62A4-4331-A67D-7FE563CE9D07}" sibTransId="{32E76676-0672-4988-9FB1-308093FF8D5C}"/>
    <dgm:cxn modelId="{FD2381C0-DA6F-4859-90D6-313730044E7C}" srcId="{0F5B3066-540F-4606-ADEC-65EB1C3E9627}" destId="{1D096F01-AEA8-401D-8348-98E9A81F3CE0}" srcOrd="2" destOrd="0" parTransId="{AB9DA1CE-0370-48BB-8362-3A4CBF7FFB29}" sibTransId="{6088456C-4B73-4948-985C-DD954DEF44EF}"/>
    <dgm:cxn modelId="{8CB3EED4-728A-4D4F-ACB4-5DD629623D8A}" type="presOf" srcId="{198ACE8E-34F4-43E6-BB2E-1809B1CC58DC}" destId="{1636F17A-F9E0-460B-890B-A46A6E583FD1}" srcOrd="1" destOrd="0" presId="urn:microsoft.com/office/officeart/2016/7/layout/BasicLinearProcessNumbered#1"/>
    <dgm:cxn modelId="{F0FA65E5-FB81-4E7A-9467-65363565F4A0}" srcId="{0F5B3066-540F-4606-ADEC-65EB1C3E9627}" destId="{0F6BA1FB-59E5-4F16-A7B4-1533BB1F09E4}" srcOrd="1" destOrd="0" parTransId="{6A557BB1-C0DD-44CB-8745-CE5481476209}" sibTransId="{7DBF5CB5-29DD-4671-A0F3-981D48571500}"/>
    <dgm:cxn modelId="{058D75E7-8E09-41CE-ADFC-EEAD1556353B}" srcId="{0F5B3066-540F-4606-ADEC-65EB1C3E9627}" destId="{DE16CBB4-D3F4-44AD-8379-3A5D78B889D5}" srcOrd="3" destOrd="0" parTransId="{917142D8-7514-46BB-B61D-8633F0189C31}" sibTransId="{C2728830-9A00-4764-A9F1-670DDF9E57B3}"/>
    <dgm:cxn modelId="{6FD83AE8-DB7F-4EFE-8F0A-58735E6AEC64}" type="presParOf" srcId="{869C0C7E-BD0C-4E5F-8D96-6B8EEC39B952}" destId="{A1C50682-E81A-4719-9746-6B052BFB6DD3}" srcOrd="0" destOrd="0" presId="urn:microsoft.com/office/officeart/2016/7/layout/BasicLinearProcessNumbered#1"/>
    <dgm:cxn modelId="{AA17009A-379B-43BE-97BA-12B67036AD90}" type="presParOf" srcId="{A1C50682-E81A-4719-9746-6B052BFB6DD3}" destId="{1896CBD6-4A99-4E4A-A270-A70AEFBAAF7E}" srcOrd="0" destOrd="0" presId="urn:microsoft.com/office/officeart/2016/7/layout/BasicLinearProcessNumbered#1"/>
    <dgm:cxn modelId="{6D85C09F-1D0A-406F-9396-06638BA4FD92}" type="presParOf" srcId="{A1C50682-E81A-4719-9746-6B052BFB6DD3}" destId="{9C3A7F13-9585-42DF-AD32-B56F82B123C8}" srcOrd="1" destOrd="0" presId="urn:microsoft.com/office/officeart/2016/7/layout/BasicLinearProcessNumbered#1"/>
    <dgm:cxn modelId="{794669B6-74B7-439A-8EE2-238314813197}" type="presParOf" srcId="{A1C50682-E81A-4719-9746-6B052BFB6DD3}" destId="{923B2301-552B-45D2-9EF0-53A10AA17FC6}" srcOrd="2" destOrd="0" presId="urn:microsoft.com/office/officeart/2016/7/layout/BasicLinearProcessNumbered#1"/>
    <dgm:cxn modelId="{23ECCBA1-941D-4643-9618-18F560A80DAB}" type="presParOf" srcId="{A1C50682-E81A-4719-9746-6B052BFB6DD3}" destId="{1636F17A-F9E0-460B-890B-A46A6E583FD1}" srcOrd="3" destOrd="0" presId="urn:microsoft.com/office/officeart/2016/7/layout/BasicLinearProcessNumbered#1"/>
    <dgm:cxn modelId="{84426433-1E67-4D55-9D10-3C4CF150BF28}" type="presParOf" srcId="{869C0C7E-BD0C-4E5F-8D96-6B8EEC39B952}" destId="{CE18CCA6-9206-4DD7-BE09-5291C62117AB}" srcOrd="1" destOrd="0" presId="urn:microsoft.com/office/officeart/2016/7/layout/BasicLinearProcessNumbered#1"/>
    <dgm:cxn modelId="{16E156BA-CA11-45E4-B5EA-B4F3067B424F}" type="presParOf" srcId="{869C0C7E-BD0C-4E5F-8D96-6B8EEC39B952}" destId="{B75A207A-E561-4A33-8860-3580568F46B8}" srcOrd="2" destOrd="0" presId="urn:microsoft.com/office/officeart/2016/7/layout/BasicLinearProcessNumbered#1"/>
    <dgm:cxn modelId="{63957AA2-61FB-47C5-9B97-06D23CB5FDF5}" type="presParOf" srcId="{B75A207A-E561-4A33-8860-3580568F46B8}" destId="{02F7283A-0FC3-4AF1-AA94-0270DC0B1C33}" srcOrd="0" destOrd="0" presId="urn:microsoft.com/office/officeart/2016/7/layout/BasicLinearProcessNumbered#1"/>
    <dgm:cxn modelId="{3099F022-A87D-4FA3-8BC3-9575F846BC44}" type="presParOf" srcId="{B75A207A-E561-4A33-8860-3580568F46B8}" destId="{C08FC467-91FE-48BD-B243-273925C2B75A}" srcOrd="1" destOrd="0" presId="urn:microsoft.com/office/officeart/2016/7/layout/BasicLinearProcessNumbered#1"/>
    <dgm:cxn modelId="{A2E37B9F-7D4B-49D4-AF46-9A540F2ACE59}" type="presParOf" srcId="{B75A207A-E561-4A33-8860-3580568F46B8}" destId="{DE393E47-CBB6-4D77-A342-C9AFD9FC8CB6}" srcOrd="2" destOrd="0" presId="urn:microsoft.com/office/officeart/2016/7/layout/BasicLinearProcessNumbered#1"/>
    <dgm:cxn modelId="{3374E4EC-7EA8-47C5-B2E6-92A2F8FDFB7F}" type="presParOf" srcId="{B75A207A-E561-4A33-8860-3580568F46B8}" destId="{6209B655-7BD8-4C2E-802B-7A837190A817}" srcOrd="3" destOrd="0" presId="urn:microsoft.com/office/officeart/2016/7/layout/BasicLinearProcessNumbered#1"/>
    <dgm:cxn modelId="{64EBAD3F-E38B-4135-AAA2-C165246599F7}" type="presParOf" srcId="{869C0C7E-BD0C-4E5F-8D96-6B8EEC39B952}" destId="{44DA27FB-BF39-4511-84EF-E3EA3F12D2B6}" srcOrd="3" destOrd="0" presId="urn:microsoft.com/office/officeart/2016/7/layout/BasicLinearProcessNumbered#1"/>
    <dgm:cxn modelId="{C047657C-4647-4043-950A-E8F7F675767E}" type="presParOf" srcId="{869C0C7E-BD0C-4E5F-8D96-6B8EEC39B952}" destId="{9ED209A7-CD15-4C32-9372-A0384698B942}" srcOrd="4" destOrd="0" presId="urn:microsoft.com/office/officeart/2016/7/layout/BasicLinearProcessNumbered#1"/>
    <dgm:cxn modelId="{0F5F3613-D3F0-4FA7-ACBA-C61DDC0B6FCC}" type="presParOf" srcId="{9ED209A7-CD15-4C32-9372-A0384698B942}" destId="{B5DA272C-701A-4327-802B-15E4D04DF389}" srcOrd="0" destOrd="0" presId="urn:microsoft.com/office/officeart/2016/7/layout/BasicLinearProcessNumbered#1"/>
    <dgm:cxn modelId="{AB7A54D4-8E23-4583-8E98-345042A04591}" type="presParOf" srcId="{9ED209A7-CD15-4C32-9372-A0384698B942}" destId="{4104A2F1-FB99-4C42-8067-46B8EEEC9610}" srcOrd="1" destOrd="0" presId="urn:microsoft.com/office/officeart/2016/7/layout/BasicLinearProcessNumbered#1"/>
    <dgm:cxn modelId="{06C75B26-0F3E-41ED-839F-4D64199F4461}" type="presParOf" srcId="{9ED209A7-CD15-4C32-9372-A0384698B942}" destId="{2EB92C72-3528-4913-AFF6-FF0B4F338399}" srcOrd="2" destOrd="0" presId="urn:microsoft.com/office/officeart/2016/7/layout/BasicLinearProcessNumbered#1"/>
    <dgm:cxn modelId="{AAB9864E-92C0-4EA3-9F0E-6EB52D100EBE}" type="presParOf" srcId="{9ED209A7-CD15-4C32-9372-A0384698B942}" destId="{74E21D92-0946-4075-ABB7-F58F125D081F}" srcOrd="3" destOrd="0" presId="urn:microsoft.com/office/officeart/2016/7/layout/BasicLinearProcessNumbered#1"/>
    <dgm:cxn modelId="{13ED127B-27D7-4A94-8FC0-60DF0BA87D27}" type="presParOf" srcId="{869C0C7E-BD0C-4E5F-8D96-6B8EEC39B952}" destId="{E7F9CACB-FE98-4F37-853A-1B05B4BF4385}" srcOrd="5" destOrd="0" presId="urn:microsoft.com/office/officeart/2016/7/layout/BasicLinearProcessNumbered#1"/>
    <dgm:cxn modelId="{4B61CEE5-C2BB-4897-9CE0-A1A15D162F44}" type="presParOf" srcId="{869C0C7E-BD0C-4E5F-8D96-6B8EEC39B952}" destId="{313C51D3-DB7E-4530-8AFA-F0AE0E26CE2D}" srcOrd="6" destOrd="0" presId="urn:microsoft.com/office/officeart/2016/7/layout/BasicLinearProcessNumbered#1"/>
    <dgm:cxn modelId="{9B85DE27-B7E4-402F-BE27-E3C3985E9A79}" type="presParOf" srcId="{313C51D3-DB7E-4530-8AFA-F0AE0E26CE2D}" destId="{549A837B-0FA3-4970-A9F9-3BD236350D3D}" srcOrd="0" destOrd="0" presId="urn:microsoft.com/office/officeart/2016/7/layout/BasicLinearProcessNumbered#1"/>
    <dgm:cxn modelId="{9D5D9389-D124-429A-8F96-49696F6F4EF9}" type="presParOf" srcId="{313C51D3-DB7E-4530-8AFA-F0AE0E26CE2D}" destId="{AC6B335A-D8B4-46D8-93DE-B9EF1773F6AC}" srcOrd="1" destOrd="0" presId="urn:microsoft.com/office/officeart/2016/7/layout/BasicLinearProcessNumbered#1"/>
    <dgm:cxn modelId="{AEF2A504-6850-4ED8-81A9-8B6F7FF43DCD}" type="presParOf" srcId="{313C51D3-DB7E-4530-8AFA-F0AE0E26CE2D}" destId="{7B3E0A16-DB85-46CA-87D6-4D39F6DBFC52}" srcOrd="2" destOrd="0" presId="urn:microsoft.com/office/officeart/2016/7/layout/BasicLinearProcessNumbered#1"/>
    <dgm:cxn modelId="{25F27692-3F46-46F7-BF34-29BD99560D08}" type="presParOf" srcId="{313C51D3-DB7E-4530-8AFA-F0AE0E26CE2D}" destId="{B80B8360-3897-45DE-BD0A-F9CCC9BAC34F}" srcOrd="3" destOrd="0" presId="urn:microsoft.com/office/officeart/2016/7/layout/BasicLinearProcessNumbered#1"/>
    <dgm:cxn modelId="{4796AC81-FE2B-441F-A0B6-C344625F6E96}" type="presParOf" srcId="{869C0C7E-BD0C-4E5F-8D96-6B8EEC39B952}" destId="{4BE79C5F-B252-4C81-B7E8-356A6349584C}" srcOrd="7" destOrd="0" presId="urn:microsoft.com/office/officeart/2016/7/layout/BasicLinearProcessNumbered#1"/>
    <dgm:cxn modelId="{F640017D-6D0A-4410-A66B-828F2066B1C3}" type="presParOf" srcId="{869C0C7E-BD0C-4E5F-8D96-6B8EEC39B952}" destId="{11D9C427-A430-492A-BD3C-E4D081DA46F5}" srcOrd="8" destOrd="0" presId="urn:microsoft.com/office/officeart/2016/7/layout/BasicLinearProcessNumbered#1"/>
    <dgm:cxn modelId="{3F5AE0F2-FA72-4C37-BCFA-A61C660A8759}" type="presParOf" srcId="{11D9C427-A430-492A-BD3C-E4D081DA46F5}" destId="{4795DD00-81CA-4D89-AAC9-9CB098B4E837}" srcOrd="0" destOrd="0" presId="urn:microsoft.com/office/officeart/2016/7/layout/BasicLinearProcessNumbered#1"/>
    <dgm:cxn modelId="{D1D3C516-0A96-4C35-8949-341CF221BBD1}" type="presParOf" srcId="{11D9C427-A430-492A-BD3C-E4D081DA46F5}" destId="{06772805-3643-43C2-9C80-F43268C57C20}" srcOrd="1" destOrd="0" presId="urn:microsoft.com/office/officeart/2016/7/layout/BasicLinearProcessNumbered#1"/>
    <dgm:cxn modelId="{A39F6DBC-EC8C-42B3-9D5B-962E5C23F626}" type="presParOf" srcId="{11D9C427-A430-492A-BD3C-E4D081DA46F5}" destId="{77F59A8B-7684-4E29-B44F-B0F96367FE70}" srcOrd="2" destOrd="0" presId="urn:microsoft.com/office/officeart/2016/7/layout/BasicLinearProcessNumbered#1"/>
    <dgm:cxn modelId="{37B3E4C3-947D-462B-A3DF-A33AAEB8FA1C}" type="presParOf" srcId="{11D9C427-A430-492A-BD3C-E4D081DA46F5}" destId="{80C8596E-ABE7-41A1-8A35-72244067CF90}" srcOrd="3" destOrd="0" presId="urn:microsoft.com/office/officeart/2016/7/layout/BasicLinearProcessNumbere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B0D13E-8387-497F-9AE9-0CA64B11321E}"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0B9D68F0-EE5D-4AEA-8EF6-E4C3A02DEDA6}">
      <dgm:prSet phldrT="[Text]" custT="1"/>
      <dgm:spPr>
        <a:solidFill>
          <a:schemeClr val="accent1"/>
        </a:solidFill>
      </dgm:spPr>
      <dgm:t>
        <a:bodyPr vert="vert"/>
        <a:lstStyle/>
        <a:p>
          <a:r>
            <a:rPr lang="en-US" sz="2400" b="1" dirty="0">
              <a:solidFill>
                <a:schemeClr val="tx2"/>
              </a:solidFill>
            </a:rPr>
            <a:t>If not, which CIP Goal(s) are missing and should be added to the Strategic Plan?</a:t>
          </a:r>
          <a:endParaRPr lang="en-US" sz="2400" dirty="0"/>
        </a:p>
      </dgm:t>
    </dgm:pt>
    <dgm:pt modelId="{7BCD8C26-3E7F-47A3-9D33-56476FC36C16}" type="parTrans" cxnId="{3558A27A-8DF5-4AB3-82F1-C28227EBF48F}">
      <dgm:prSet/>
      <dgm:spPr/>
      <dgm:t>
        <a:bodyPr/>
        <a:lstStyle/>
        <a:p>
          <a:endParaRPr lang="en-US"/>
        </a:p>
      </dgm:t>
    </dgm:pt>
    <dgm:pt modelId="{839B795F-49C1-494A-900B-A0C1FB705537}" type="sibTrans" cxnId="{3558A27A-8DF5-4AB3-82F1-C28227EBF48F}">
      <dgm:prSet/>
      <dgm:spPr/>
      <dgm:t>
        <a:bodyPr/>
        <a:lstStyle/>
        <a:p>
          <a:endParaRPr lang="en-US"/>
        </a:p>
      </dgm:t>
    </dgm:pt>
    <dgm:pt modelId="{846D2822-EEF6-4383-AC22-42B1E37D5EB2}">
      <dgm:prSet phldrT="[Text]" phldr="1"/>
      <dgm:spPr/>
      <dgm:t>
        <a:bodyPr/>
        <a:lstStyle/>
        <a:p>
          <a:endParaRPr lang="en-US"/>
        </a:p>
      </dgm:t>
    </dgm:pt>
    <dgm:pt modelId="{78C56BFC-64AE-452D-B9A1-DD2A467FDBE1}" type="parTrans" cxnId="{3F7A286B-1A01-4EEE-BD7D-3A63C6760E53}">
      <dgm:prSet/>
      <dgm:spPr/>
      <dgm:t>
        <a:bodyPr/>
        <a:lstStyle/>
        <a:p>
          <a:endParaRPr lang="en-US"/>
        </a:p>
      </dgm:t>
    </dgm:pt>
    <dgm:pt modelId="{C980D98E-9DFB-4FEF-BE8F-BAE761BCE05A}" type="sibTrans" cxnId="{3F7A286B-1A01-4EEE-BD7D-3A63C6760E53}">
      <dgm:prSet/>
      <dgm:spPr/>
      <dgm:t>
        <a:bodyPr/>
        <a:lstStyle/>
        <a:p>
          <a:endParaRPr lang="en-US"/>
        </a:p>
      </dgm:t>
    </dgm:pt>
    <dgm:pt modelId="{6BCA434A-9E79-40A6-9DBA-AC74ADA4C1A5}">
      <dgm:prSet phldrT="[Text]" phldr="1"/>
      <dgm:spPr/>
      <dgm:t>
        <a:bodyPr/>
        <a:lstStyle/>
        <a:p>
          <a:endParaRPr lang="en-US"/>
        </a:p>
      </dgm:t>
    </dgm:pt>
    <dgm:pt modelId="{6AFB04C1-FD02-45B4-A60D-C60703F9B20E}" type="parTrans" cxnId="{7C32A66E-5D30-4A7E-AE22-B89A7304F846}">
      <dgm:prSet/>
      <dgm:spPr/>
      <dgm:t>
        <a:bodyPr/>
        <a:lstStyle/>
        <a:p>
          <a:endParaRPr lang="en-US"/>
        </a:p>
      </dgm:t>
    </dgm:pt>
    <dgm:pt modelId="{5970831F-3F18-459B-9C87-D89FE94C007B}" type="sibTrans" cxnId="{7C32A66E-5D30-4A7E-AE22-B89A7304F846}">
      <dgm:prSet/>
      <dgm:spPr/>
      <dgm:t>
        <a:bodyPr/>
        <a:lstStyle/>
        <a:p>
          <a:endParaRPr lang="en-US"/>
        </a:p>
      </dgm:t>
    </dgm:pt>
    <dgm:pt modelId="{C73A12E2-3E56-495C-BE90-65A1523332DD}">
      <dgm:prSet phldrT="[Text]" phldr="1"/>
      <dgm:spPr/>
      <dgm:t>
        <a:bodyPr/>
        <a:lstStyle/>
        <a:p>
          <a:endParaRPr lang="en-US"/>
        </a:p>
      </dgm:t>
    </dgm:pt>
    <dgm:pt modelId="{564B08E0-503F-4382-8A0F-61A1552F9B07}" type="parTrans" cxnId="{AADDAFB4-3174-4E5B-97DC-66D49034DA36}">
      <dgm:prSet/>
      <dgm:spPr/>
      <dgm:t>
        <a:bodyPr/>
        <a:lstStyle/>
        <a:p>
          <a:endParaRPr lang="en-US"/>
        </a:p>
      </dgm:t>
    </dgm:pt>
    <dgm:pt modelId="{7ABB83F0-8F20-4AD7-A4AC-BC6642E8BE51}" type="sibTrans" cxnId="{AADDAFB4-3174-4E5B-97DC-66D49034DA36}">
      <dgm:prSet/>
      <dgm:spPr/>
      <dgm:t>
        <a:bodyPr/>
        <a:lstStyle/>
        <a:p>
          <a:endParaRPr lang="en-US"/>
        </a:p>
      </dgm:t>
    </dgm:pt>
    <dgm:pt modelId="{42250AB6-48ED-48D1-9C7C-853DD6BD4E7B}" type="pres">
      <dgm:prSet presAssocID="{8BB0D13E-8387-497F-9AE9-0CA64B11321E}" presName="Name0" presStyleCnt="0">
        <dgm:presLayoutVars>
          <dgm:chPref val="1"/>
          <dgm:dir/>
          <dgm:animOne val="branch"/>
          <dgm:animLvl val="lvl"/>
          <dgm:resizeHandles val="exact"/>
        </dgm:presLayoutVars>
      </dgm:prSet>
      <dgm:spPr/>
    </dgm:pt>
    <dgm:pt modelId="{74671C8D-E163-486F-97D1-38B8C6D9B609}" type="pres">
      <dgm:prSet presAssocID="{0B9D68F0-EE5D-4AEA-8EF6-E4C3A02DEDA6}" presName="root1" presStyleCnt="0"/>
      <dgm:spPr/>
    </dgm:pt>
    <dgm:pt modelId="{710BE217-76F0-48CD-A1EE-A7A1F3304CD0}" type="pres">
      <dgm:prSet presAssocID="{0B9D68F0-EE5D-4AEA-8EF6-E4C3A02DEDA6}" presName="LevelOneTextNode" presStyleLbl="node0" presStyleIdx="0" presStyleCnt="1" custScaleX="254134" custLinFactNeighborX="5695" custLinFactNeighborY="2053">
        <dgm:presLayoutVars>
          <dgm:chPref val="3"/>
        </dgm:presLayoutVars>
      </dgm:prSet>
      <dgm:spPr/>
    </dgm:pt>
    <dgm:pt modelId="{B7DE842F-D1F7-4708-9E23-6515F7E2D149}" type="pres">
      <dgm:prSet presAssocID="{0B9D68F0-EE5D-4AEA-8EF6-E4C3A02DEDA6}" presName="level2hierChild" presStyleCnt="0"/>
      <dgm:spPr/>
    </dgm:pt>
    <dgm:pt modelId="{62D5BCF4-0934-4551-A5C6-836652AD2D65}" type="pres">
      <dgm:prSet presAssocID="{78C56BFC-64AE-452D-B9A1-DD2A467FDBE1}" presName="conn2-1" presStyleLbl="parChTrans1D2" presStyleIdx="0" presStyleCnt="3"/>
      <dgm:spPr/>
    </dgm:pt>
    <dgm:pt modelId="{76576176-C3AD-46B7-8553-4225A904B498}" type="pres">
      <dgm:prSet presAssocID="{78C56BFC-64AE-452D-B9A1-DD2A467FDBE1}" presName="connTx" presStyleLbl="parChTrans1D2" presStyleIdx="0" presStyleCnt="3"/>
      <dgm:spPr/>
    </dgm:pt>
    <dgm:pt modelId="{536C16F5-BD18-4AB9-BDAC-20C0F87A0AFA}" type="pres">
      <dgm:prSet presAssocID="{846D2822-EEF6-4383-AC22-42B1E37D5EB2}" presName="root2" presStyleCnt="0"/>
      <dgm:spPr/>
    </dgm:pt>
    <dgm:pt modelId="{1DEB3910-3FC8-43D5-828A-D0B35074EABF}" type="pres">
      <dgm:prSet presAssocID="{846D2822-EEF6-4383-AC22-42B1E37D5EB2}" presName="LevelTwoTextNode" presStyleLbl="node2" presStyleIdx="0" presStyleCnt="3">
        <dgm:presLayoutVars>
          <dgm:chPref val="3"/>
        </dgm:presLayoutVars>
      </dgm:prSet>
      <dgm:spPr/>
    </dgm:pt>
    <dgm:pt modelId="{9F06C3F8-7B4B-4322-B6C1-51CBD2899949}" type="pres">
      <dgm:prSet presAssocID="{846D2822-EEF6-4383-AC22-42B1E37D5EB2}" presName="level3hierChild" presStyleCnt="0"/>
      <dgm:spPr/>
    </dgm:pt>
    <dgm:pt modelId="{4E1DEAC2-8440-4296-A091-A13A8B0C4E4F}" type="pres">
      <dgm:prSet presAssocID="{6AFB04C1-FD02-45B4-A60D-C60703F9B20E}" presName="conn2-1" presStyleLbl="parChTrans1D2" presStyleIdx="1" presStyleCnt="3"/>
      <dgm:spPr/>
    </dgm:pt>
    <dgm:pt modelId="{8EFA0603-707B-455F-AA53-EA3740A9037C}" type="pres">
      <dgm:prSet presAssocID="{6AFB04C1-FD02-45B4-A60D-C60703F9B20E}" presName="connTx" presStyleLbl="parChTrans1D2" presStyleIdx="1" presStyleCnt="3"/>
      <dgm:spPr/>
    </dgm:pt>
    <dgm:pt modelId="{983A5A99-F758-4B79-87E6-C37305661535}" type="pres">
      <dgm:prSet presAssocID="{6BCA434A-9E79-40A6-9DBA-AC74ADA4C1A5}" presName="root2" presStyleCnt="0"/>
      <dgm:spPr/>
    </dgm:pt>
    <dgm:pt modelId="{51A8CE91-5B5E-414B-BC78-D9CC9585E8CD}" type="pres">
      <dgm:prSet presAssocID="{6BCA434A-9E79-40A6-9DBA-AC74ADA4C1A5}" presName="LevelTwoTextNode" presStyleLbl="node2" presStyleIdx="1" presStyleCnt="3">
        <dgm:presLayoutVars>
          <dgm:chPref val="3"/>
        </dgm:presLayoutVars>
      </dgm:prSet>
      <dgm:spPr/>
    </dgm:pt>
    <dgm:pt modelId="{E7D5B97E-F24F-4373-A984-1A7E476EFACC}" type="pres">
      <dgm:prSet presAssocID="{6BCA434A-9E79-40A6-9DBA-AC74ADA4C1A5}" presName="level3hierChild" presStyleCnt="0"/>
      <dgm:spPr/>
    </dgm:pt>
    <dgm:pt modelId="{91CD6F8A-3F78-4F19-8760-89D52AAC4EAB}" type="pres">
      <dgm:prSet presAssocID="{564B08E0-503F-4382-8A0F-61A1552F9B07}" presName="conn2-1" presStyleLbl="parChTrans1D2" presStyleIdx="2" presStyleCnt="3"/>
      <dgm:spPr/>
    </dgm:pt>
    <dgm:pt modelId="{D1E32447-AAA1-4FD5-AFDB-E128087230D6}" type="pres">
      <dgm:prSet presAssocID="{564B08E0-503F-4382-8A0F-61A1552F9B07}" presName="connTx" presStyleLbl="parChTrans1D2" presStyleIdx="2" presStyleCnt="3"/>
      <dgm:spPr/>
    </dgm:pt>
    <dgm:pt modelId="{C7761027-473C-41BC-9501-56683425E84C}" type="pres">
      <dgm:prSet presAssocID="{C73A12E2-3E56-495C-BE90-65A1523332DD}" presName="root2" presStyleCnt="0"/>
      <dgm:spPr/>
    </dgm:pt>
    <dgm:pt modelId="{125DE67B-1DAB-4CC4-9930-FDE6C64D3016}" type="pres">
      <dgm:prSet presAssocID="{C73A12E2-3E56-495C-BE90-65A1523332DD}" presName="LevelTwoTextNode" presStyleLbl="node2" presStyleIdx="2" presStyleCnt="3">
        <dgm:presLayoutVars>
          <dgm:chPref val="3"/>
        </dgm:presLayoutVars>
      </dgm:prSet>
      <dgm:spPr/>
    </dgm:pt>
    <dgm:pt modelId="{733B4B9C-7C8D-425A-8849-35FA31A90EF0}" type="pres">
      <dgm:prSet presAssocID="{C73A12E2-3E56-495C-BE90-65A1523332DD}" presName="level3hierChild" presStyleCnt="0"/>
      <dgm:spPr/>
    </dgm:pt>
  </dgm:ptLst>
  <dgm:cxnLst>
    <dgm:cxn modelId="{3B36282E-1919-4007-8CCB-9B100B2F75F4}" type="presOf" srcId="{0B9D68F0-EE5D-4AEA-8EF6-E4C3A02DEDA6}" destId="{710BE217-76F0-48CD-A1EE-A7A1F3304CD0}" srcOrd="0" destOrd="0" presId="urn:microsoft.com/office/officeart/2008/layout/HorizontalMultiLevelHierarchy"/>
    <dgm:cxn modelId="{1814383E-C2AF-4F94-8B94-D83ACE754B67}" type="presOf" srcId="{C73A12E2-3E56-495C-BE90-65A1523332DD}" destId="{125DE67B-1DAB-4CC4-9930-FDE6C64D3016}" srcOrd="0" destOrd="0" presId="urn:microsoft.com/office/officeart/2008/layout/HorizontalMultiLevelHierarchy"/>
    <dgm:cxn modelId="{89389F44-AA56-40E4-BC27-623CA042613A}" type="presOf" srcId="{78C56BFC-64AE-452D-B9A1-DD2A467FDBE1}" destId="{62D5BCF4-0934-4551-A5C6-836652AD2D65}" srcOrd="0" destOrd="0" presId="urn:microsoft.com/office/officeart/2008/layout/HorizontalMultiLevelHierarchy"/>
    <dgm:cxn modelId="{3F7A286B-1A01-4EEE-BD7D-3A63C6760E53}" srcId="{0B9D68F0-EE5D-4AEA-8EF6-E4C3A02DEDA6}" destId="{846D2822-EEF6-4383-AC22-42B1E37D5EB2}" srcOrd="0" destOrd="0" parTransId="{78C56BFC-64AE-452D-B9A1-DD2A467FDBE1}" sibTransId="{C980D98E-9DFB-4FEF-BE8F-BAE761BCE05A}"/>
    <dgm:cxn modelId="{7C32A66E-5D30-4A7E-AE22-B89A7304F846}" srcId="{0B9D68F0-EE5D-4AEA-8EF6-E4C3A02DEDA6}" destId="{6BCA434A-9E79-40A6-9DBA-AC74ADA4C1A5}" srcOrd="1" destOrd="0" parTransId="{6AFB04C1-FD02-45B4-A60D-C60703F9B20E}" sibTransId="{5970831F-3F18-459B-9C87-D89FE94C007B}"/>
    <dgm:cxn modelId="{AE1C4C71-1242-4391-90C4-625321940AD2}" type="presOf" srcId="{6AFB04C1-FD02-45B4-A60D-C60703F9B20E}" destId="{8EFA0603-707B-455F-AA53-EA3740A9037C}" srcOrd="1" destOrd="0" presId="urn:microsoft.com/office/officeart/2008/layout/HorizontalMultiLevelHierarchy"/>
    <dgm:cxn modelId="{B8F3A057-2E6A-4275-B01C-6FB1030A08C8}" type="presOf" srcId="{564B08E0-503F-4382-8A0F-61A1552F9B07}" destId="{D1E32447-AAA1-4FD5-AFDB-E128087230D6}" srcOrd="1" destOrd="0" presId="urn:microsoft.com/office/officeart/2008/layout/HorizontalMultiLevelHierarchy"/>
    <dgm:cxn modelId="{3558A27A-8DF5-4AB3-82F1-C28227EBF48F}" srcId="{8BB0D13E-8387-497F-9AE9-0CA64B11321E}" destId="{0B9D68F0-EE5D-4AEA-8EF6-E4C3A02DEDA6}" srcOrd="0" destOrd="0" parTransId="{7BCD8C26-3E7F-47A3-9D33-56476FC36C16}" sibTransId="{839B795F-49C1-494A-900B-A0C1FB705537}"/>
    <dgm:cxn modelId="{A1898A80-EF8C-40D9-9309-A934262F1F48}" type="presOf" srcId="{8BB0D13E-8387-497F-9AE9-0CA64B11321E}" destId="{42250AB6-48ED-48D1-9C7C-853DD6BD4E7B}" srcOrd="0" destOrd="0" presId="urn:microsoft.com/office/officeart/2008/layout/HorizontalMultiLevelHierarchy"/>
    <dgm:cxn modelId="{F5FBDE93-FD4D-469B-8011-232FD71C8889}" type="presOf" srcId="{6AFB04C1-FD02-45B4-A60D-C60703F9B20E}" destId="{4E1DEAC2-8440-4296-A091-A13A8B0C4E4F}" srcOrd="0" destOrd="0" presId="urn:microsoft.com/office/officeart/2008/layout/HorizontalMultiLevelHierarchy"/>
    <dgm:cxn modelId="{150FBFAA-DE0E-47C3-8B3B-727BAD1DB84E}" type="presOf" srcId="{78C56BFC-64AE-452D-B9A1-DD2A467FDBE1}" destId="{76576176-C3AD-46B7-8553-4225A904B498}" srcOrd="1" destOrd="0" presId="urn:microsoft.com/office/officeart/2008/layout/HorizontalMultiLevelHierarchy"/>
    <dgm:cxn modelId="{AADDAFB4-3174-4E5B-97DC-66D49034DA36}" srcId="{0B9D68F0-EE5D-4AEA-8EF6-E4C3A02DEDA6}" destId="{C73A12E2-3E56-495C-BE90-65A1523332DD}" srcOrd="2" destOrd="0" parTransId="{564B08E0-503F-4382-8A0F-61A1552F9B07}" sibTransId="{7ABB83F0-8F20-4AD7-A4AC-BC6642E8BE51}"/>
    <dgm:cxn modelId="{A9EB0BBA-65CC-451E-9350-E839B664E325}" type="presOf" srcId="{846D2822-EEF6-4383-AC22-42B1E37D5EB2}" destId="{1DEB3910-3FC8-43D5-828A-D0B35074EABF}" srcOrd="0" destOrd="0" presId="urn:microsoft.com/office/officeart/2008/layout/HorizontalMultiLevelHierarchy"/>
    <dgm:cxn modelId="{286740ED-64FA-462A-ABF1-3722C9F8D5DD}" type="presOf" srcId="{6BCA434A-9E79-40A6-9DBA-AC74ADA4C1A5}" destId="{51A8CE91-5B5E-414B-BC78-D9CC9585E8CD}" srcOrd="0" destOrd="0" presId="urn:microsoft.com/office/officeart/2008/layout/HorizontalMultiLevelHierarchy"/>
    <dgm:cxn modelId="{5DC205F6-717A-4B58-8AAE-57BDA48AA2AE}" type="presOf" srcId="{564B08E0-503F-4382-8A0F-61A1552F9B07}" destId="{91CD6F8A-3F78-4F19-8760-89D52AAC4EAB}" srcOrd="0" destOrd="0" presId="urn:microsoft.com/office/officeart/2008/layout/HorizontalMultiLevelHierarchy"/>
    <dgm:cxn modelId="{25818C51-6D49-4B20-8512-39B85E202DD3}" type="presParOf" srcId="{42250AB6-48ED-48D1-9C7C-853DD6BD4E7B}" destId="{74671C8D-E163-486F-97D1-38B8C6D9B609}" srcOrd="0" destOrd="0" presId="urn:microsoft.com/office/officeart/2008/layout/HorizontalMultiLevelHierarchy"/>
    <dgm:cxn modelId="{F37580C3-09DD-4B52-A787-820CDD2C83AF}" type="presParOf" srcId="{74671C8D-E163-486F-97D1-38B8C6D9B609}" destId="{710BE217-76F0-48CD-A1EE-A7A1F3304CD0}" srcOrd="0" destOrd="0" presId="urn:microsoft.com/office/officeart/2008/layout/HorizontalMultiLevelHierarchy"/>
    <dgm:cxn modelId="{DA00F0C3-ADBA-4908-81E6-25D140AE2C2F}" type="presParOf" srcId="{74671C8D-E163-486F-97D1-38B8C6D9B609}" destId="{B7DE842F-D1F7-4708-9E23-6515F7E2D149}" srcOrd="1" destOrd="0" presId="urn:microsoft.com/office/officeart/2008/layout/HorizontalMultiLevelHierarchy"/>
    <dgm:cxn modelId="{1ADB9BDB-7032-4E0E-8767-FE0EA39E2156}" type="presParOf" srcId="{B7DE842F-D1F7-4708-9E23-6515F7E2D149}" destId="{62D5BCF4-0934-4551-A5C6-836652AD2D65}" srcOrd="0" destOrd="0" presId="urn:microsoft.com/office/officeart/2008/layout/HorizontalMultiLevelHierarchy"/>
    <dgm:cxn modelId="{456F9329-B379-4455-B670-09A96FC876AA}" type="presParOf" srcId="{62D5BCF4-0934-4551-A5C6-836652AD2D65}" destId="{76576176-C3AD-46B7-8553-4225A904B498}" srcOrd="0" destOrd="0" presId="urn:microsoft.com/office/officeart/2008/layout/HorizontalMultiLevelHierarchy"/>
    <dgm:cxn modelId="{30D132CE-672F-49C0-A897-6FC01B7F8CB6}" type="presParOf" srcId="{B7DE842F-D1F7-4708-9E23-6515F7E2D149}" destId="{536C16F5-BD18-4AB9-BDAC-20C0F87A0AFA}" srcOrd="1" destOrd="0" presId="urn:microsoft.com/office/officeart/2008/layout/HorizontalMultiLevelHierarchy"/>
    <dgm:cxn modelId="{E7D025EF-3B45-4655-A2F3-DEFF715D4240}" type="presParOf" srcId="{536C16F5-BD18-4AB9-BDAC-20C0F87A0AFA}" destId="{1DEB3910-3FC8-43D5-828A-D0B35074EABF}" srcOrd="0" destOrd="0" presId="urn:microsoft.com/office/officeart/2008/layout/HorizontalMultiLevelHierarchy"/>
    <dgm:cxn modelId="{00F86A9D-2FA5-459C-B39D-B837183DF226}" type="presParOf" srcId="{536C16F5-BD18-4AB9-BDAC-20C0F87A0AFA}" destId="{9F06C3F8-7B4B-4322-B6C1-51CBD2899949}" srcOrd="1" destOrd="0" presId="urn:microsoft.com/office/officeart/2008/layout/HorizontalMultiLevelHierarchy"/>
    <dgm:cxn modelId="{4C1EF4C0-EBFD-4F56-9959-B39899070235}" type="presParOf" srcId="{B7DE842F-D1F7-4708-9E23-6515F7E2D149}" destId="{4E1DEAC2-8440-4296-A091-A13A8B0C4E4F}" srcOrd="2" destOrd="0" presId="urn:microsoft.com/office/officeart/2008/layout/HorizontalMultiLevelHierarchy"/>
    <dgm:cxn modelId="{FF084CB7-D533-49F0-AB29-2265603B0997}" type="presParOf" srcId="{4E1DEAC2-8440-4296-A091-A13A8B0C4E4F}" destId="{8EFA0603-707B-455F-AA53-EA3740A9037C}" srcOrd="0" destOrd="0" presId="urn:microsoft.com/office/officeart/2008/layout/HorizontalMultiLevelHierarchy"/>
    <dgm:cxn modelId="{4A9EACA9-7F76-403F-9CDE-ECCAF7107CEE}" type="presParOf" srcId="{B7DE842F-D1F7-4708-9E23-6515F7E2D149}" destId="{983A5A99-F758-4B79-87E6-C37305661535}" srcOrd="3" destOrd="0" presId="urn:microsoft.com/office/officeart/2008/layout/HorizontalMultiLevelHierarchy"/>
    <dgm:cxn modelId="{C2775E76-F641-4533-B8E0-DB8BEE567E0E}" type="presParOf" srcId="{983A5A99-F758-4B79-87E6-C37305661535}" destId="{51A8CE91-5B5E-414B-BC78-D9CC9585E8CD}" srcOrd="0" destOrd="0" presId="urn:microsoft.com/office/officeart/2008/layout/HorizontalMultiLevelHierarchy"/>
    <dgm:cxn modelId="{B80015C4-4F7E-4ECA-A2C0-B5A310E347D1}" type="presParOf" srcId="{983A5A99-F758-4B79-87E6-C37305661535}" destId="{E7D5B97E-F24F-4373-A984-1A7E476EFACC}" srcOrd="1" destOrd="0" presId="urn:microsoft.com/office/officeart/2008/layout/HorizontalMultiLevelHierarchy"/>
    <dgm:cxn modelId="{50244073-65B3-4B32-9564-CAD83064E67F}" type="presParOf" srcId="{B7DE842F-D1F7-4708-9E23-6515F7E2D149}" destId="{91CD6F8A-3F78-4F19-8760-89D52AAC4EAB}" srcOrd="4" destOrd="0" presId="urn:microsoft.com/office/officeart/2008/layout/HorizontalMultiLevelHierarchy"/>
    <dgm:cxn modelId="{A448B2BB-0D35-442D-95BD-7EE4F2A6AB57}" type="presParOf" srcId="{91CD6F8A-3F78-4F19-8760-89D52AAC4EAB}" destId="{D1E32447-AAA1-4FD5-AFDB-E128087230D6}" srcOrd="0" destOrd="0" presId="urn:microsoft.com/office/officeart/2008/layout/HorizontalMultiLevelHierarchy"/>
    <dgm:cxn modelId="{DA27FB97-736D-42C5-B039-FA75666DB7ED}" type="presParOf" srcId="{B7DE842F-D1F7-4708-9E23-6515F7E2D149}" destId="{C7761027-473C-41BC-9501-56683425E84C}" srcOrd="5" destOrd="0" presId="urn:microsoft.com/office/officeart/2008/layout/HorizontalMultiLevelHierarchy"/>
    <dgm:cxn modelId="{6BC9557E-1BA6-4229-B676-D260F16B763E}" type="presParOf" srcId="{C7761027-473C-41BC-9501-56683425E84C}" destId="{125DE67B-1DAB-4CC4-9930-FDE6C64D3016}" srcOrd="0" destOrd="0" presId="urn:microsoft.com/office/officeart/2008/layout/HorizontalMultiLevelHierarchy"/>
    <dgm:cxn modelId="{9E11990C-81A8-49C1-9C41-2BB7893A7CDD}" type="presParOf" srcId="{C7761027-473C-41BC-9501-56683425E84C}" destId="{733B4B9C-7C8D-425A-8849-35FA31A90EF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6CBD6-4A99-4E4A-A270-A70AEFBAAF7E}">
      <dsp:nvSpPr>
        <dsp:cNvPr id="0" name=""/>
        <dsp:cNvSpPr/>
      </dsp:nvSpPr>
      <dsp:spPr>
        <a:xfrm>
          <a:off x="3484" y="517200"/>
          <a:ext cx="1886775" cy="2641486"/>
        </a:xfrm>
        <a:prstGeom prst="rect">
          <a:avLst/>
        </a:prstGeom>
        <a:solidFill>
          <a:schemeClr val="accent1">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a:t>Fall 2021</a:t>
          </a:r>
        </a:p>
        <a:p>
          <a:pPr marL="0" lvl="0" indent="0" algn="l" defTabSz="488950">
            <a:lnSpc>
              <a:spcPct val="90000"/>
            </a:lnSpc>
            <a:spcBef>
              <a:spcPct val="0"/>
            </a:spcBef>
            <a:spcAft>
              <a:spcPct val="35000"/>
            </a:spcAft>
            <a:buNone/>
          </a:pPr>
          <a:r>
            <a:rPr lang="en-US" sz="1100" b="0" i="0" u="none" kern="1200"/>
            <a:t>GO Team Developed 2021-2025 Strategic Plan</a:t>
          </a:r>
          <a:endParaRPr lang="en-US" sz="1100" kern="1200"/>
        </a:p>
      </dsp:txBody>
      <dsp:txXfrm>
        <a:off x="3484" y="1520965"/>
        <a:ext cx="1886775" cy="1584891"/>
      </dsp:txXfrm>
    </dsp:sp>
    <dsp:sp modelId="{9C3A7F13-9585-42DF-AD32-B56F82B123C8}">
      <dsp:nvSpPr>
        <dsp:cNvPr id="0" name=""/>
        <dsp:cNvSpPr/>
      </dsp:nvSpPr>
      <dsp:spPr>
        <a:xfrm>
          <a:off x="550649" y="781349"/>
          <a:ext cx="792445" cy="792445"/>
        </a:xfrm>
        <a:prstGeom prst="ellipse">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1</a:t>
          </a:r>
        </a:p>
      </dsp:txBody>
      <dsp:txXfrm>
        <a:off x="666700" y="897400"/>
        <a:ext cx="560343" cy="560343"/>
      </dsp:txXfrm>
    </dsp:sp>
    <dsp:sp modelId="{923B2301-552B-45D2-9EF0-53A10AA17FC6}">
      <dsp:nvSpPr>
        <dsp:cNvPr id="0" name=""/>
        <dsp:cNvSpPr/>
      </dsp:nvSpPr>
      <dsp:spPr>
        <a:xfrm>
          <a:off x="3484" y="3158615"/>
          <a:ext cx="1886775" cy="72"/>
        </a:xfrm>
        <a:prstGeom prst="rect">
          <a:avLst/>
        </a:prstGeom>
        <a:solidFill>
          <a:schemeClr val="accent3">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7283A-0FC3-4AF1-AA94-0270DC0B1C33}">
      <dsp:nvSpPr>
        <dsp:cNvPr id="0" name=""/>
        <dsp:cNvSpPr/>
      </dsp:nvSpPr>
      <dsp:spPr>
        <a:xfrm>
          <a:off x="2078938" y="517200"/>
          <a:ext cx="1886775" cy="2641486"/>
        </a:xfrm>
        <a:prstGeom prst="rect">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a:t>Summer 2022</a:t>
          </a:r>
        </a:p>
        <a:p>
          <a:pPr marL="0" lvl="0" indent="0" algn="l" defTabSz="488950">
            <a:lnSpc>
              <a:spcPct val="90000"/>
            </a:lnSpc>
            <a:spcBef>
              <a:spcPct val="0"/>
            </a:spcBef>
            <a:spcAft>
              <a:spcPct val="35000"/>
            </a:spcAft>
            <a:buNone/>
          </a:pPr>
          <a:r>
            <a:rPr lang="en-US" sz="1100" kern="1200"/>
            <a:t>School Leadership completed Needs Assessment and defined overarching needs for SY22-23</a:t>
          </a:r>
        </a:p>
      </dsp:txBody>
      <dsp:txXfrm>
        <a:off x="2078938" y="1520965"/>
        <a:ext cx="1886775" cy="1584891"/>
      </dsp:txXfrm>
    </dsp:sp>
    <dsp:sp modelId="{C08FC467-91FE-48BD-B243-273925C2B75A}">
      <dsp:nvSpPr>
        <dsp:cNvPr id="0" name=""/>
        <dsp:cNvSpPr/>
      </dsp:nvSpPr>
      <dsp:spPr>
        <a:xfrm>
          <a:off x="2626103" y="781349"/>
          <a:ext cx="792445" cy="792445"/>
        </a:xfrm>
        <a:prstGeom prst="ellipse">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2</a:t>
          </a:r>
        </a:p>
      </dsp:txBody>
      <dsp:txXfrm>
        <a:off x="2742154" y="897400"/>
        <a:ext cx="560343" cy="560343"/>
      </dsp:txXfrm>
    </dsp:sp>
    <dsp:sp modelId="{DE393E47-CBB6-4D77-A342-C9AFD9FC8CB6}">
      <dsp:nvSpPr>
        <dsp:cNvPr id="0" name=""/>
        <dsp:cNvSpPr/>
      </dsp:nvSpPr>
      <dsp:spPr>
        <a:xfrm>
          <a:off x="2078938" y="3158615"/>
          <a:ext cx="1886775" cy="72"/>
        </a:xfrm>
        <a:prstGeom prst="rect">
          <a:avLst/>
        </a:prstGeom>
        <a:solidFill>
          <a:schemeClr val="accent5">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A272C-701A-4327-802B-15E4D04DF389}">
      <dsp:nvSpPr>
        <dsp:cNvPr id="0" name=""/>
        <dsp:cNvSpPr/>
      </dsp:nvSpPr>
      <dsp:spPr>
        <a:xfrm>
          <a:off x="4154392" y="517200"/>
          <a:ext cx="1886775" cy="2641486"/>
        </a:xfrm>
        <a:prstGeom prst="rect">
          <a:avLst/>
        </a:prstGeom>
        <a:solidFill>
          <a:schemeClr val="accent4">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a:t>August 2022</a:t>
          </a:r>
        </a:p>
        <a:p>
          <a:pPr marL="0" lvl="0" indent="0" algn="l" defTabSz="488950">
            <a:lnSpc>
              <a:spcPct val="90000"/>
            </a:lnSpc>
            <a:spcBef>
              <a:spcPct val="0"/>
            </a:spcBef>
            <a:spcAft>
              <a:spcPct val="35000"/>
            </a:spcAft>
            <a:buNone/>
          </a:pPr>
          <a:r>
            <a:rPr lang="en-US" sz="1100" b="0" u="none" kern="1200"/>
            <a:t>School Leadership completed 2022-2023 Continuous Improvement Plan</a:t>
          </a:r>
        </a:p>
      </dsp:txBody>
      <dsp:txXfrm>
        <a:off x="4154392" y="1520965"/>
        <a:ext cx="1886775" cy="1584891"/>
      </dsp:txXfrm>
    </dsp:sp>
    <dsp:sp modelId="{4104A2F1-FB99-4C42-8067-46B8EEEC9610}">
      <dsp:nvSpPr>
        <dsp:cNvPr id="0" name=""/>
        <dsp:cNvSpPr/>
      </dsp:nvSpPr>
      <dsp:spPr>
        <a:xfrm>
          <a:off x="4701557" y="781349"/>
          <a:ext cx="792445" cy="792445"/>
        </a:xfrm>
        <a:prstGeom prst="ellipse">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3</a:t>
          </a:r>
        </a:p>
      </dsp:txBody>
      <dsp:txXfrm>
        <a:off x="4817608" y="897400"/>
        <a:ext cx="560343" cy="560343"/>
      </dsp:txXfrm>
    </dsp:sp>
    <dsp:sp modelId="{2EB92C72-3528-4913-AFF6-FF0B4F338399}">
      <dsp:nvSpPr>
        <dsp:cNvPr id="0" name=""/>
        <dsp:cNvSpPr/>
      </dsp:nvSpPr>
      <dsp:spPr>
        <a:xfrm>
          <a:off x="4154392" y="3158615"/>
          <a:ext cx="1886775" cy="72"/>
        </a:xfrm>
        <a:prstGeom prst="rect">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A837B-0FA3-4970-A9F9-3BD236350D3D}">
      <dsp:nvSpPr>
        <dsp:cNvPr id="0" name=""/>
        <dsp:cNvSpPr/>
      </dsp:nvSpPr>
      <dsp:spPr>
        <a:xfrm>
          <a:off x="6212751" y="526340"/>
          <a:ext cx="1886775" cy="2641486"/>
        </a:xfrm>
        <a:prstGeom prst="rect">
          <a:avLst/>
        </a:prstGeom>
        <a:solidFill>
          <a:schemeClr val="accent5">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a:t>Sept. – Dec. 2022</a:t>
          </a:r>
        </a:p>
        <a:p>
          <a:pPr marL="0" lvl="0" indent="0" algn="l" defTabSz="488950">
            <a:lnSpc>
              <a:spcPct val="90000"/>
            </a:lnSpc>
            <a:spcBef>
              <a:spcPct val="0"/>
            </a:spcBef>
            <a:spcAft>
              <a:spcPct val="35000"/>
            </a:spcAft>
            <a:buNone/>
          </a:pPr>
          <a:r>
            <a:rPr lang="en-US" sz="1100" b="0" u="none" kern="1200"/>
            <a:t>Utilizing current data, the </a:t>
          </a:r>
          <a:r>
            <a:rPr lang="en-US" sz="1100" b="1" u="none" kern="1200"/>
            <a:t>GO Team </a:t>
          </a:r>
          <a:r>
            <a:rPr lang="en-US" sz="1100" b="0" u="none" kern="1200"/>
            <a:t>will review &amp; possibly update the school strategic priorities and plan </a:t>
          </a:r>
        </a:p>
      </dsp:txBody>
      <dsp:txXfrm>
        <a:off x="6212751" y="1530105"/>
        <a:ext cx="1886775" cy="1584891"/>
      </dsp:txXfrm>
    </dsp:sp>
    <dsp:sp modelId="{AC6B335A-D8B4-46D8-93DE-B9EF1773F6AC}">
      <dsp:nvSpPr>
        <dsp:cNvPr id="0" name=""/>
        <dsp:cNvSpPr/>
      </dsp:nvSpPr>
      <dsp:spPr>
        <a:xfrm>
          <a:off x="6777010" y="781349"/>
          <a:ext cx="792445" cy="792445"/>
        </a:xfrm>
        <a:prstGeom prst="ellipse">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4</a:t>
          </a:r>
        </a:p>
      </dsp:txBody>
      <dsp:txXfrm>
        <a:off x="6893061" y="897400"/>
        <a:ext cx="560343" cy="560343"/>
      </dsp:txXfrm>
    </dsp:sp>
    <dsp:sp modelId="{7B3E0A16-DB85-46CA-87D6-4D39F6DBFC52}">
      <dsp:nvSpPr>
        <dsp:cNvPr id="0" name=""/>
        <dsp:cNvSpPr/>
      </dsp:nvSpPr>
      <dsp:spPr>
        <a:xfrm>
          <a:off x="6229845" y="3158615"/>
          <a:ext cx="1886775" cy="72"/>
        </a:xfrm>
        <a:prstGeom prst="rect">
          <a:avLst/>
        </a:prstGeom>
        <a:solidFill>
          <a:schemeClr val="accent4">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5DD00-81CA-4D89-AAC9-9CB098B4E837}">
      <dsp:nvSpPr>
        <dsp:cNvPr id="0" name=""/>
        <dsp:cNvSpPr/>
      </dsp:nvSpPr>
      <dsp:spPr>
        <a:xfrm>
          <a:off x="8305299" y="517200"/>
          <a:ext cx="1886775" cy="2641486"/>
        </a:xfrm>
        <a:prstGeom prst="rect">
          <a:avLst/>
        </a:prstGeom>
        <a:solidFill>
          <a:schemeClr val="accent6">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a:t>Before Winter Break</a:t>
          </a:r>
        </a:p>
        <a:p>
          <a:pPr marL="0" lvl="0" indent="0" algn="l" defTabSz="488950">
            <a:lnSpc>
              <a:spcPct val="90000"/>
            </a:lnSpc>
            <a:spcBef>
              <a:spcPct val="0"/>
            </a:spcBef>
            <a:spcAft>
              <a:spcPct val="35000"/>
            </a:spcAft>
            <a:buNone/>
          </a:pPr>
          <a:r>
            <a:rPr lang="en-US" sz="1100" b="1" kern="1200"/>
            <a:t>GO Team </a:t>
          </a:r>
          <a:r>
            <a:rPr lang="en-US" sz="1100" kern="1200"/>
            <a:t>will take action (vote) on the rank of the strategic plan priorities for SY23-24 in preparation for budget discussions.</a:t>
          </a:r>
        </a:p>
      </dsp:txBody>
      <dsp:txXfrm>
        <a:off x="8305299" y="1520965"/>
        <a:ext cx="1886775" cy="1584891"/>
      </dsp:txXfrm>
    </dsp:sp>
    <dsp:sp modelId="{06772805-3643-43C2-9C80-F43268C57C20}">
      <dsp:nvSpPr>
        <dsp:cNvPr id="0" name=""/>
        <dsp:cNvSpPr/>
      </dsp:nvSpPr>
      <dsp:spPr>
        <a:xfrm>
          <a:off x="8852464" y="781349"/>
          <a:ext cx="792445" cy="792445"/>
        </a:xfrm>
        <a:prstGeom prst="ellipse">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5</a:t>
          </a:r>
        </a:p>
      </dsp:txBody>
      <dsp:txXfrm>
        <a:off x="8968515" y="897400"/>
        <a:ext cx="560343" cy="560343"/>
      </dsp:txXfrm>
    </dsp:sp>
    <dsp:sp modelId="{77F59A8B-7684-4E29-B44F-B0F96367FE70}">
      <dsp:nvSpPr>
        <dsp:cNvPr id="0" name=""/>
        <dsp:cNvSpPr/>
      </dsp:nvSpPr>
      <dsp:spPr>
        <a:xfrm>
          <a:off x="8305299" y="3158615"/>
          <a:ext cx="1886775" cy="7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D6F8A-3F78-4F19-8760-89D52AAC4EAB}">
      <dsp:nvSpPr>
        <dsp:cNvPr id="0" name=""/>
        <dsp:cNvSpPr/>
      </dsp:nvSpPr>
      <dsp:spPr>
        <a:xfrm>
          <a:off x="3405985" y="2714622"/>
          <a:ext cx="615545" cy="1279132"/>
        </a:xfrm>
        <a:custGeom>
          <a:avLst/>
          <a:gdLst/>
          <a:ahLst/>
          <a:cxnLst/>
          <a:rect l="0" t="0" r="0" b="0"/>
          <a:pathLst>
            <a:path>
              <a:moveTo>
                <a:pt x="0" y="0"/>
              </a:moveTo>
              <a:lnTo>
                <a:pt x="307772" y="0"/>
              </a:lnTo>
              <a:lnTo>
                <a:pt x="307772" y="1279132"/>
              </a:lnTo>
              <a:lnTo>
                <a:pt x="615545" y="127913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78270" y="3318700"/>
        <a:ext cx="70976" cy="70976"/>
      </dsp:txXfrm>
    </dsp:sp>
    <dsp:sp modelId="{4E1DEAC2-8440-4296-A091-A13A8B0C4E4F}">
      <dsp:nvSpPr>
        <dsp:cNvPr id="0" name=""/>
        <dsp:cNvSpPr/>
      </dsp:nvSpPr>
      <dsp:spPr>
        <a:xfrm>
          <a:off x="3405985" y="2663613"/>
          <a:ext cx="615545" cy="91440"/>
        </a:xfrm>
        <a:custGeom>
          <a:avLst/>
          <a:gdLst/>
          <a:ahLst/>
          <a:cxnLst/>
          <a:rect l="0" t="0" r="0" b="0"/>
          <a:pathLst>
            <a:path>
              <a:moveTo>
                <a:pt x="0" y="51009"/>
              </a:moveTo>
              <a:lnTo>
                <a:pt x="307772" y="51009"/>
              </a:lnTo>
              <a:lnTo>
                <a:pt x="307772" y="45720"/>
              </a:lnTo>
              <a:lnTo>
                <a:pt x="615545" y="457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98369" y="2693944"/>
        <a:ext cx="30778" cy="30778"/>
      </dsp:txXfrm>
    </dsp:sp>
    <dsp:sp modelId="{62D5BCF4-0934-4551-A5C6-836652AD2D65}">
      <dsp:nvSpPr>
        <dsp:cNvPr id="0" name=""/>
        <dsp:cNvSpPr/>
      </dsp:nvSpPr>
      <dsp:spPr>
        <a:xfrm>
          <a:off x="3405985" y="1424912"/>
          <a:ext cx="615545" cy="1289710"/>
        </a:xfrm>
        <a:custGeom>
          <a:avLst/>
          <a:gdLst/>
          <a:ahLst/>
          <a:cxnLst/>
          <a:rect l="0" t="0" r="0" b="0"/>
          <a:pathLst>
            <a:path>
              <a:moveTo>
                <a:pt x="0" y="1289710"/>
              </a:moveTo>
              <a:lnTo>
                <a:pt x="307772" y="1289710"/>
              </a:lnTo>
              <a:lnTo>
                <a:pt x="307772" y="0"/>
              </a:lnTo>
              <a:lnTo>
                <a:pt x="615545"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78032" y="2034040"/>
        <a:ext cx="71453" cy="71453"/>
      </dsp:txXfrm>
    </dsp:sp>
    <dsp:sp modelId="{710BE217-76F0-48CD-A1EE-A7A1F3304CD0}">
      <dsp:nvSpPr>
        <dsp:cNvPr id="0" name=""/>
        <dsp:cNvSpPr/>
      </dsp:nvSpPr>
      <dsp:spPr>
        <a:xfrm rot="16200000">
          <a:off x="-603718" y="1408962"/>
          <a:ext cx="5408088" cy="2611320"/>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2"/>
              </a:solidFill>
            </a:rPr>
            <a:t>If not, which CIP Goal(s) are missing and should be added to the Strategic Plan?</a:t>
          </a:r>
          <a:endParaRPr lang="en-US" sz="2400" kern="1200" dirty="0"/>
        </a:p>
      </dsp:txBody>
      <dsp:txXfrm>
        <a:off x="-603718" y="1408962"/>
        <a:ext cx="5408088" cy="2611320"/>
      </dsp:txXfrm>
    </dsp:sp>
    <dsp:sp modelId="{1DEB3910-3FC8-43D5-828A-D0B35074EABF}">
      <dsp:nvSpPr>
        <dsp:cNvPr id="0" name=""/>
        <dsp:cNvSpPr/>
      </dsp:nvSpPr>
      <dsp:spPr>
        <a:xfrm>
          <a:off x="4021531" y="911143"/>
          <a:ext cx="3370320" cy="10275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4021531" y="911143"/>
        <a:ext cx="3370320" cy="1027536"/>
      </dsp:txXfrm>
    </dsp:sp>
    <dsp:sp modelId="{51A8CE91-5B5E-414B-BC78-D9CC9585E8CD}">
      <dsp:nvSpPr>
        <dsp:cNvPr id="0" name=""/>
        <dsp:cNvSpPr/>
      </dsp:nvSpPr>
      <dsp:spPr>
        <a:xfrm>
          <a:off x="4021531" y="2195565"/>
          <a:ext cx="3370320" cy="10275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4021531" y="2195565"/>
        <a:ext cx="3370320" cy="1027536"/>
      </dsp:txXfrm>
    </dsp:sp>
    <dsp:sp modelId="{125DE67B-1DAB-4CC4-9930-FDE6C64D3016}">
      <dsp:nvSpPr>
        <dsp:cNvPr id="0" name=""/>
        <dsp:cNvSpPr/>
      </dsp:nvSpPr>
      <dsp:spPr>
        <a:xfrm>
          <a:off x="4021531" y="3479986"/>
          <a:ext cx="3370320" cy="10275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4021531" y="3479986"/>
        <a:ext cx="3370320" cy="1027536"/>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AB8E97A3-458B-4459-8849-EF3A8D885423}">
          <dgm:prSet phldrT="1"/>
          <dgm:t>
            <a:bodyPr/>
            <a:lstStyle/>
            <a:p>
              <a:r>
                <a:t>1</a:t>
              </a:r>
            </a:p>
          </dgm:t>
        </dgm:pt>
        <dgm:pt modelId="201" type="sibTrans" cxnId="{95F9FFCB-1BFC-4B36-BE44-D6A1469F21C3}">
          <dgm:prSet phldrT="2"/>
          <dgm:t>
            <a:bodyPr/>
            <a:lstStyle/>
            <a:p>
              <a:r>
                <a:t>2</a:t>
              </a:r>
            </a:p>
          </dgm:t>
        </dgm:pt>
        <dgm:pt modelId="301" type="sibTrans" cxnId="{A69863A3-5EBF-4CAE-AA51-83CA76DE20BB}">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BA811-8917-4F1D-B22F-E96045BFA4E0}" type="datetimeFigureOut">
              <a:rPr lang="en-US" smtClean="0"/>
              <a:t>10/6/2023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C6A29-4676-420C-BBE3-ACC2B80F64D4}" type="slidenum">
              <a:rPr lang="en-US" smtClean="0"/>
              <a:t>‹#›</a:t>
            </a:fld>
            <a:endParaRPr lang="en-US"/>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Notes for School CIP Teams: After completing</a:t>
            </a:r>
            <a:r>
              <a:rPr lang="en-US" baseline="0"/>
              <a:t> your Comprehensive Needs Assessment ( data protocol), you will come here and identify some strengths and opportunities/challenges you have observed from the data. The priority areas are Literacy, Numeracy, and Whole Child &amp; Student Support. Identify an overarching need for each area. Formulate a problem statement for each area. Make sure the problem statement meets the criteria. Refer to your CIP resources.</a:t>
            </a:r>
            <a:endParaRPr/>
          </a:p>
        </p:txBody>
      </p:sp>
      <p:sp>
        <p:nvSpPr>
          <p:cNvPr id="168" name="Google Shape;16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311968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5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 id="2147483789"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a:xfrm>
            <a:off x="4640366" y="2743200"/>
            <a:ext cx="7045666" cy="2386584"/>
          </a:xfrm>
        </p:spPr>
        <p:txBody>
          <a:bodyPr/>
          <a:lstStyle/>
          <a:p>
            <a:r>
              <a:rPr lang="en-US" dirty="0">
                <a:solidFill>
                  <a:srgbClr val="FFFFFF"/>
                </a:solidFill>
              </a:rPr>
              <a:t>GO Team </a:t>
            </a:r>
            <a:br>
              <a:rPr lang="en-US" dirty="0">
                <a:solidFill>
                  <a:srgbClr val="FFFFFF"/>
                </a:solidFill>
              </a:rPr>
            </a:br>
            <a:r>
              <a:rPr lang="en-US" dirty="0">
                <a:solidFill>
                  <a:srgbClr val="FFFFFF"/>
                </a:solidFill>
              </a:rPr>
              <a:t>Business Meeting #2</a:t>
            </a:r>
            <a:endParaRPr lang="en-US" dirty="0"/>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p:txBody>
          <a:bodyPr/>
          <a:lstStyle/>
          <a:p>
            <a:r>
              <a:rPr lang="en-US">
                <a:solidFill>
                  <a:srgbClr val="FFFFFF"/>
                </a:solidFill>
              </a:rPr>
              <a:t>Where we are – Where we’re going</a:t>
            </a:r>
            <a:endParaRPr lang="en-US"/>
          </a:p>
        </p:txBody>
      </p:sp>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1291F1-3A89-D248-1695-5DC3E67310C2}"/>
              </a:ext>
            </a:extLst>
          </p:cNvPr>
          <p:cNvPicPr>
            <a:picLocks noChangeAspect="1"/>
          </p:cNvPicPr>
          <p:nvPr/>
        </p:nvPicPr>
        <p:blipFill>
          <a:blip r:embed="rId2"/>
          <a:stretch>
            <a:fillRect/>
          </a:stretch>
        </p:blipFill>
        <p:spPr>
          <a:xfrm>
            <a:off x="2038602" y="332339"/>
            <a:ext cx="8114796" cy="6024011"/>
          </a:xfrm>
          <a:prstGeom prst="rect">
            <a:avLst/>
          </a:prstGeom>
        </p:spPr>
      </p:pic>
      <p:sp>
        <p:nvSpPr>
          <p:cNvPr id="3" name="TextBox 2">
            <a:extLst>
              <a:ext uri="{FF2B5EF4-FFF2-40B4-BE49-F238E27FC236}">
                <a16:creationId xmlns:a16="http://schemas.microsoft.com/office/drawing/2014/main" id="{BCC85E2B-92D7-4B44-F559-E679B166D8D1}"/>
              </a:ext>
            </a:extLst>
          </p:cNvPr>
          <p:cNvSpPr txBox="1"/>
          <p:nvPr/>
        </p:nvSpPr>
        <p:spPr>
          <a:xfrm>
            <a:off x="514350" y="1905506"/>
            <a:ext cx="11544300" cy="3046988"/>
          </a:xfrm>
          <a:prstGeom prst="rect">
            <a:avLst/>
          </a:prstGeom>
          <a:solidFill>
            <a:srgbClr val="F3CF45">
              <a:lumMod val="40000"/>
              <a:lumOff val="60000"/>
            </a:srgbClr>
          </a:solidFill>
        </p:spPr>
        <p:txBody>
          <a:bodyPr wrap="square" rtlCol="0">
            <a:spAutoFit/>
          </a:bodyPr>
          <a:lstStyle/>
          <a:p>
            <a:pPr algn="ctr" defTabSz="457200"/>
            <a:r>
              <a:rPr lang="en-US" sz="4000" kern="0" dirty="0">
                <a:solidFill>
                  <a:srgbClr val="FF0000"/>
                </a:solidFill>
                <a:latin typeface="Arial Black"/>
              </a:rPr>
              <a:t>Before Presenting to</a:t>
            </a:r>
          </a:p>
          <a:p>
            <a:pPr algn="ctr" defTabSz="457200"/>
            <a:r>
              <a:rPr lang="en-US" sz="4000" kern="0" dirty="0">
                <a:solidFill>
                  <a:srgbClr val="FF0000"/>
                </a:solidFill>
                <a:latin typeface="Arial Black"/>
              </a:rPr>
              <a:t>your GO Team: </a:t>
            </a:r>
          </a:p>
          <a:p>
            <a:pPr algn="ctr" defTabSz="457200"/>
            <a:r>
              <a:rPr lang="en-US" sz="4000" kern="0" dirty="0">
                <a:solidFill>
                  <a:srgbClr val="A92A91"/>
                </a:solidFill>
                <a:latin typeface="Arial Black"/>
              </a:rPr>
              <a:t>Insert Your Overarching Needs and SMART Goals</a:t>
            </a:r>
          </a:p>
          <a:p>
            <a:pPr algn="ctr" defTabSz="457200"/>
            <a:r>
              <a:rPr lang="en-US" sz="3200" kern="0" dirty="0">
                <a:latin typeface="Arial Black"/>
              </a:rPr>
              <a:t>(</a:t>
            </a:r>
            <a:r>
              <a:rPr lang="en-US" sz="3200" i="1" kern="0" dirty="0">
                <a:latin typeface="Arial Black"/>
              </a:rPr>
              <a:t>use as many slides as necessary</a:t>
            </a:r>
            <a:r>
              <a:rPr lang="en-US" sz="3200" kern="0" dirty="0">
                <a:latin typeface="Arial Black"/>
              </a:rPr>
              <a:t>)</a:t>
            </a:r>
          </a:p>
        </p:txBody>
      </p:sp>
      <p:pic>
        <p:nvPicPr>
          <p:cNvPr id="5" name="Picture 4">
            <a:extLst>
              <a:ext uri="{FF2B5EF4-FFF2-40B4-BE49-F238E27FC236}">
                <a16:creationId xmlns:a16="http://schemas.microsoft.com/office/drawing/2014/main" id="{67B0F4AF-372E-9DD7-0FB3-9445243FB790}"/>
              </a:ext>
            </a:extLst>
          </p:cNvPr>
          <p:cNvPicPr>
            <a:picLocks noChangeAspect="1"/>
          </p:cNvPicPr>
          <p:nvPr/>
        </p:nvPicPr>
        <p:blipFill>
          <a:blip r:embed="rId3"/>
          <a:stretch>
            <a:fillRect/>
          </a:stretch>
        </p:blipFill>
        <p:spPr>
          <a:xfrm>
            <a:off x="0" y="1673"/>
            <a:ext cx="12192000" cy="6854653"/>
          </a:xfrm>
          <a:prstGeom prst="rect">
            <a:avLst/>
          </a:prstGeom>
        </p:spPr>
      </p:pic>
    </p:spTree>
    <p:extLst>
      <p:ext uri="{BB962C8B-B14F-4D97-AF65-F5344CB8AC3E}">
        <p14:creationId xmlns:p14="http://schemas.microsoft.com/office/powerpoint/2010/main" val="1813910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6" name="Rectangle 2055">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7" name="Arc 2057">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E9C713B-18C3-7422-AC80-24F0B948DBF9}"/>
              </a:ext>
            </a:extLst>
          </p:cNvPr>
          <p:cNvSpPr>
            <a:spLocks noGrp="1"/>
          </p:cNvSpPr>
          <p:nvPr>
            <p:ph type="sldNum" sz="quarter" idx="4"/>
          </p:nvPr>
        </p:nvSpPr>
        <p:spPr>
          <a:xfrm>
            <a:off x="10591800" y="6229350"/>
            <a:ext cx="1238640" cy="337751"/>
          </a:xfrm>
        </p:spPr>
        <p:txBody>
          <a:bodyPr/>
          <a:lstStyle/>
          <a:p>
            <a:pPr defTabSz="484632">
              <a:spcAft>
                <a:spcPts val="600"/>
              </a:spcAft>
            </a:pPr>
            <a:fld id="{294A09A9-5501-47C1-A89A-A340965A2BE2}" type="slidenum">
              <a:rPr lang="en-US" sz="636" kern="1200" cap="none" spc="0" baseline="0">
                <a:solidFill>
                  <a:schemeClr val="accent2"/>
                </a:solidFill>
                <a:latin typeface="+mn-lt"/>
                <a:ea typeface="+mn-ea"/>
                <a:cs typeface="+mn-cs"/>
              </a:rPr>
              <a:pPr defTabSz="484632">
                <a:spcAft>
                  <a:spcPts val="600"/>
                </a:spcAft>
              </a:pPr>
              <a:t>11</a:t>
            </a:fld>
            <a:endParaRPr lang="en-US" dirty="0"/>
          </a:p>
        </p:txBody>
      </p:sp>
      <p:pic>
        <p:nvPicPr>
          <p:cNvPr id="2" name="Picture 2">
            <a:extLst>
              <a:ext uri="{FF2B5EF4-FFF2-40B4-BE49-F238E27FC236}">
                <a16:creationId xmlns:a16="http://schemas.microsoft.com/office/drawing/2014/main" id="{F7AA5AEB-94AF-8E84-F18C-8EC3022F62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387" y="1170432"/>
            <a:ext cx="5576297" cy="41696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3">
            <a:extLst>
              <a:ext uri="{FF2B5EF4-FFF2-40B4-BE49-F238E27FC236}">
                <a16:creationId xmlns:a16="http://schemas.microsoft.com/office/drawing/2014/main" id="{DFF4E76F-41DF-2764-C3A0-1281AFC8F6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349" y="1170432"/>
            <a:ext cx="5543481" cy="41696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7637DCE-52FA-F3D8-5F01-4ADC07950FC9}"/>
              </a:ext>
            </a:extLst>
          </p:cNvPr>
          <p:cNvSpPr txBox="1"/>
          <p:nvPr/>
        </p:nvSpPr>
        <p:spPr>
          <a:xfrm>
            <a:off x="1510036" y="2136703"/>
            <a:ext cx="9020556" cy="2431435"/>
          </a:xfrm>
          <a:prstGeom prst="rect">
            <a:avLst/>
          </a:prstGeom>
          <a:solidFill>
            <a:srgbClr val="F3CF45">
              <a:lumMod val="40000"/>
              <a:lumOff val="60000"/>
            </a:srgbClr>
          </a:solidFill>
        </p:spPr>
        <p:txBody>
          <a:bodyPr wrap="square" rtlCol="0">
            <a:spAutoFit/>
          </a:bodyPr>
          <a:lstStyle/>
          <a:p>
            <a:pPr algn="ctr" defTabSz="457200"/>
            <a:r>
              <a:rPr lang="en-US" sz="4000" kern="0" dirty="0">
                <a:solidFill>
                  <a:srgbClr val="FF0000"/>
                </a:solidFill>
                <a:latin typeface="Arial Black"/>
              </a:rPr>
              <a:t>Before Presenting to</a:t>
            </a:r>
          </a:p>
          <a:p>
            <a:pPr algn="ctr" defTabSz="457200"/>
            <a:r>
              <a:rPr lang="en-US" sz="4000" kern="0" dirty="0">
                <a:solidFill>
                  <a:srgbClr val="FF0000"/>
                </a:solidFill>
                <a:latin typeface="Arial Black"/>
              </a:rPr>
              <a:t>your GO Team: </a:t>
            </a:r>
          </a:p>
          <a:p>
            <a:pPr algn="ctr" defTabSz="457200"/>
            <a:r>
              <a:rPr lang="en-US" sz="4000" kern="0" dirty="0">
                <a:solidFill>
                  <a:srgbClr val="A92A91"/>
                </a:solidFill>
                <a:latin typeface="Arial Black"/>
              </a:rPr>
              <a:t>Insert Your Action Plan</a:t>
            </a:r>
          </a:p>
          <a:p>
            <a:pPr algn="ctr" defTabSz="457200"/>
            <a:r>
              <a:rPr lang="en-US" sz="3200" kern="0" dirty="0">
                <a:latin typeface="Arial Black"/>
              </a:rPr>
              <a:t>(</a:t>
            </a:r>
            <a:r>
              <a:rPr lang="en-US" sz="3200" i="1" kern="0" dirty="0">
                <a:latin typeface="Arial Black"/>
              </a:rPr>
              <a:t>use appropriate format</a:t>
            </a:r>
            <a:r>
              <a:rPr lang="en-US" sz="3200" kern="0" dirty="0">
                <a:latin typeface="Arial Black"/>
              </a:rPr>
              <a:t>)</a:t>
            </a:r>
          </a:p>
        </p:txBody>
      </p:sp>
      <p:pic>
        <p:nvPicPr>
          <p:cNvPr id="6" name="Picture 5">
            <a:extLst>
              <a:ext uri="{FF2B5EF4-FFF2-40B4-BE49-F238E27FC236}">
                <a16:creationId xmlns:a16="http://schemas.microsoft.com/office/drawing/2014/main" id="{91E82CFB-1C85-8CB0-C322-60932720B59C}"/>
              </a:ext>
            </a:extLst>
          </p:cNvPr>
          <p:cNvPicPr>
            <a:picLocks noChangeAspect="1"/>
          </p:cNvPicPr>
          <p:nvPr/>
        </p:nvPicPr>
        <p:blipFill>
          <a:blip r:embed="rId4"/>
          <a:stretch>
            <a:fillRect/>
          </a:stretch>
        </p:blipFill>
        <p:spPr>
          <a:xfrm>
            <a:off x="0" y="1673"/>
            <a:ext cx="12192000" cy="6854653"/>
          </a:xfrm>
          <a:prstGeom prst="rect">
            <a:avLst/>
          </a:prstGeom>
        </p:spPr>
      </p:pic>
    </p:spTree>
    <p:extLst>
      <p:ext uri="{BB962C8B-B14F-4D97-AF65-F5344CB8AC3E}">
        <p14:creationId xmlns:p14="http://schemas.microsoft.com/office/powerpoint/2010/main" val="1744492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8557276-D949-8401-211D-456A2AD91180}"/>
              </a:ext>
            </a:extLst>
          </p:cNvPr>
          <p:cNvSpPr>
            <a:spLocks noGrp="1"/>
          </p:cNvSpPr>
          <p:nvPr>
            <p:ph type="ftr" sz="quarter" idx="11"/>
          </p:nvPr>
        </p:nvSpPr>
        <p:spPr/>
        <p:txBody>
          <a:bodyPr/>
          <a:lstStyle/>
          <a:p>
            <a:pPr>
              <a:defRPr/>
            </a:pPr>
            <a:r>
              <a:rPr lang="en-US">
                <a:solidFill>
                  <a:prstClr val="black">
                    <a:tint val="75000"/>
                  </a:prstClr>
                </a:solidFill>
              </a:rPr>
              <a:t>Presentation Title</a:t>
            </a:r>
          </a:p>
        </p:txBody>
      </p:sp>
      <p:sp>
        <p:nvSpPr>
          <p:cNvPr id="3" name="Slide Number Placeholder 2">
            <a:extLst>
              <a:ext uri="{FF2B5EF4-FFF2-40B4-BE49-F238E27FC236}">
                <a16:creationId xmlns:a16="http://schemas.microsoft.com/office/drawing/2014/main" id="{4FB8B234-427E-8F8B-2AB9-BE434CC7E652}"/>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12</a:t>
            </a:fld>
            <a:endParaRPr lang="en-US">
              <a:solidFill>
                <a:prstClr val="black">
                  <a:tint val="75000"/>
                </a:prstClr>
              </a:solidFill>
            </a:endParaRPr>
          </a:p>
        </p:txBody>
      </p:sp>
      <p:pic>
        <p:nvPicPr>
          <p:cNvPr id="5" name="Picture 4">
            <a:extLst>
              <a:ext uri="{FF2B5EF4-FFF2-40B4-BE49-F238E27FC236}">
                <a16:creationId xmlns:a16="http://schemas.microsoft.com/office/drawing/2014/main" id="{B5D3AC02-FF63-DF6D-9F11-249E1DAEB4E9}"/>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4224373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DD28DC7-7E06-CA72-12FF-5A27A0E191BE}"/>
              </a:ext>
            </a:extLst>
          </p:cNvPr>
          <p:cNvSpPr>
            <a:spLocks noGrp="1"/>
          </p:cNvSpPr>
          <p:nvPr>
            <p:ph type="ftr" sz="quarter" idx="11"/>
          </p:nvPr>
        </p:nvSpPr>
        <p:spPr/>
        <p:txBody>
          <a:bodyPr/>
          <a:lstStyle/>
          <a:p>
            <a:pPr>
              <a:defRPr/>
            </a:pPr>
            <a:r>
              <a:rPr lang="en-US">
                <a:solidFill>
                  <a:prstClr val="black">
                    <a:tint val="75000"/>
                  </a:prstClr>
                </a:solidFill>
              </a:rPr>
              <a:t>Presentation Title</a:t>
            </a:r>
          </a:p>
        </p:txBody>
      </p:sp>
      <p:sp>
        <p:nvSpPr>
          <p:cNvPr id="3" name="Slide Number Placeholder 2">
            <a:extLst>
              <a:ext uri="{FF2B5EF4-FFF2-40B4-BE49-F238E27FC236}">
                <a16:creationId xmlns:a16="http://schemas.microsoft.com/office/drawing/2014/main" id="{206BDB8F-D3D1-6D2E-4E53-4704479DF6EC}"/>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13</a:t>
            </a:fld>
            <a:endParaRPr lang="en-US">
              <a:solidFill>
                <a:prstClr val="black">
                  <a:tint val="75000"/>
                </a:prstClr>
              </a:solidFill>
            </a:endParaRPr>
          </a:p>
        </p:txBody>
      </p:sp>
      <p:pic>
        <p:nvPicPr>
          <p:cNvPr id="5" name="Picture 4">
            <a:extLst>
              <a:ext uri="{FF2B5EF4-FFF2-40B4-BE49-F238E27FC236}">
                <a16:creationId xmlns:a16="http://schemas.microsoft.com/office/drawing/2014/main" id="{15B19921-927A-AF00-7211-433625258E74}"/>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928064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747095-2BDD-F7D0-F255-2B1E06BEAC41}"/>
              </a:ext>
            </a:extLst>
          </p:cNvPr>
          <p:cNvSpPr>
            <a:spLocks noGrp="1"/>
          </p:cNvSpPr>
          <p:nvPr>
            <p:ph type="title"/>
          </p:nvPr>
        </p:nvSpPr>
        <p:spPr>
          <a:xfrm>
            <a:off x="183767" y="1931118"/>
            <a:ext cx="2951205" cy="2851827"/>
          </a:xfrm>
        </p:spPr>
        <p:txBody>
          <a:bodyPr>
            <a:normAutofit/>
          </a:bodyPr>
          <a:lstStyle/>
          <a:p>
            <a:r>
              <a:rPr lang="en-US" b="1" dirty="0">
                <a:solidFill>
                  <a:schemeClr val="accent4"/>
                </a:solidFill>
              </a:rPr>
              <a:t>GO Team</a:t>
            </a:r>
            <a:br>
              <a:rPr lang="en-US" b="1" dirty="0">
                <a:solidFill>
                  <a:srgbClr val="FFFFFF"/>
                </a:solidFill>
              </a:rPr>
            </a:br>
            <a:r>
              <a:rPr lang="en-US" b="1" dirty="0">
                <a:solidFill>
                  <a:srgbClr val="FFFFFF"/>
                </a:solidFill>
              </a:rPr>
              <a:t>Activity</a:t>
            </a:r>
            <a:br>
              <a:rPr lang="en-US" b="1" dirty="0">
                <a:solidFill>
                  <a:srgbClr val="FFFFFF"/>
                </a:solidFill>
              </a:rPr>
            </a:br>
            <a:r>
              <a:rPr lang="en-US" b="1" dirty="0">
                <a:solidFill>
                  <a:srgbClr val="FFFFFF"/>
                </a:solidFill>
              </a:rPr>
              <a:t>&amp;</a:t>
            </a:r>
            <a:br>
              <a:rPr lang="en-US" b="1" dirty="0">
                <a:solidFill>
                  <a:srgbClr val="FFFFFF"/>
                </a:solidFill>
              </a:rPr>
            </a:br>
            <a:r>
              <a:rPr lang="en-US" b="1" dirty="0">
                <a:solidFill>
                  <a:srgbClr val="FFFFFF"/>
                </a:solidFill>
              </a:rPr>
              <a:t>Discussion</a:t>
            </a:r>
          </a:p>
        </p:txBody>
      </p:sp>
      <p:sp>
        <p:nvSpPr>
          <p:cNvPr id="5" name="Slide Number Placeholder 4">
            <a:extLst>
              <a:ext uri="{FF2B5EF4-FFF2-40B4-BE49-F238E27FC236}">
                <a16:creationId xmlns:a16="http://schemas.microsoft.com/office/drawing/2014/main" id="{A45DAC2C-9F4D-3032-693B-D7BDAB4A82D2}"/>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D76B855D-E9CC-4FF8-AD85-6CDC7B89A0DE}" type="slidenum">
              <a:rPr lang="en-US">
                <a:solidFill>
                  <a:srgbClr val="898989"/>
                </a:solidFill>
              </a:rPr>
              <a:pPr>
                <a:spcAft>
                  <a:spcPts val="600"/>
                </a:spcAft>
                <a:defRPr/>
              </a:pPr>
              <a:t>14</a:t>
            </a:fld>
            <a:endParaRPr lang="en-US">
              <a:solidFill>
                <a:srgbClr val="898989"/>
              </a:solidFill>
            </a:endParaRPr>
          </a:p>
        </p:txBody>
      </p:sp>
      <p:sp>
        <p:nvSpPr>
          <p:cNvPr id="8" name="Google Shape;1026;p18">
            <a:extLst>
              <a:ext uri="{FF2B5EF4-FFF2-40B4-BE49-F238E27FC236}">
                <a16:creationId xmlns:a16="http://schemas.microsoft.com/office/drawing/2014/main" id="{073C47E4-4EAA-B31F-0C86-01585C538D36}"/>
              </a:ext>
            </a:extLst>
          </p:cNvPr>
          <p:cNvSpPr txBox="1"/>
          <p:nvPr/>
        </p:nvSpPr>
        <p:spPr>
          <a:xfrm>
            <a:off x="69848" y="192213"/>
            <a:ext cx="2951205" cy="1474007"/>
          </a:xfrm>
          <a:prstGeom prst="rect">
            <a:avLst/>
          </a:prstGeom>
          <a:solidFill>
            <a:schemeClr val="accent6">
              <a:lumMod val="20000"/>
              <a:lumOff val="80000"/>
            </a:schemeClr>
          </a:solidFill>
          <a:ln w="508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200" b="1" i="0" u="sng" strike="noStrike" kern="0" cap="none" spc="0" normalizeH="0" baseline="0" noProof="0" dirty="0">
                <a:ln>
                  <a:noFill/>
                </a:ln>
                <a:solidFill>
                  <a:srgbClr val="FF0000"/>
                </a:solidFill>
                <a:effectLst/>
                <a:uLnTx/>
                <a:uFillTx/>
                <a:latin typeface="Calibri"/>
                <a:ea typeface="Calibri"/>
                <a:cs typeface="Calibri"/>
                <a:sym typeface="Calibri"/>
              </a:rPr>
              <a:t>GO TEAM DISCUSSION: </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Review the priorities and goals in your </a:t>
            </a:r>
            <a:r>
              <a:rPr kumimoji="0" lang="en-US" sz="1200" b="1" i="0" u="sng" strike="noStrike" kern="0" cap="none" spc="0" normalizeH="0" baseline="0" noProof="0" dirty="0">
                <a:ln>
                  <a:noFill/>
                </a:ln>
                <a:solidFill>
                  <a:srgbClr val="000000"/>
                </a:solidFill>
                <a:effectLst/>
                <a:uLnTx/>
                <a:uFillTx/>
                <a:latin typeface="Calibri"/>
                <a:ea typeface="Calibri"/>
                <a:cs typeface="Calibri"/>
                <a:sym typeface="Calibri"/>
              </a:rPr>
              <a:t>strategic plan </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and the information and goals </a:t>
            </a:r>
            <a:r>
              <a:rPr kumimoji="0" lang="en-US" sz="1200" b="1" i="0" u="sng" strike="noStrike" kern="0" cap="none" spc="0" normalizeH="0" baseline="0" noProof="0" dirty="0">
                <a:ln>
                  <a:noFill/>
                </a:ln>
                <a:solidFill>
                  <a:srgbClr val="000000"/>
                </a:solidFill>
                <a:effectLst/>
                <a:uLnTx/>
                <a:uFillTx/>
                <a:latin typeface="Calibri"/>
                <a:ea typeface="Calibri"/>
                <a:cs typeface="Calibri"/>
                <a:sym typeface="Calibri"/>
              </a:rPr>
              <a:t>CIP</a:t>
            </a:r>
            <a:r>
              <a:rPr kumimoji="0" lang="en-US" sz="1200" i="0" u="none" strike="noStrike" kern="0" cap="none" spc="0" normalizeH="0" baseline="0" noProof="0" dirty="0">
                <a:ln>
                  <a:noFill/>
                </a:ln>
                <a:solidFill>
                  <a:srgbClr val="000000"/>
                </a:solidFill>
                <a:effectLst/>
                <a:uLnTx/>
                <a:uFillTx/>
                <a:latin typeface="Calibri"/>
                <a:ea typeface="Calibri"/>
                <a:cs typeface="Calibri"/>
                <a:sym typeface="Calibri"/>
              </a:rPr>
              <a:t>. Reflect</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on </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if updates need to be made to the Strategic Plan.  </a:t>
            </a: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9" name="TextBox 8">
            <a:extLst>
              <a:ext uri="{FF2B5EF4-FFF2-40B4-BE49-F238E27FC236}">
                <a16:creationId xmlns:a16="http://schemas.microsoft.com/office/drawing/2014/main" id="{8D4235FE-F2FD-4B8D-3F19-9E2B137C3C64}"/>
              </a:ext>
            </a:extLst>
          </p:cNvPr>
          <p:cNvSpPr txBox="1"/>
          <p:nvPr/>
        </p:nvSpPr>
        <p:spPr>
          <a:xfrm>
            <a:off x="7192652" y="192213"/>
            <a:ext cx="4462806" cy="830997"/>
          </a:xfrm>
          <a:prstGeom prst="rect">
            <a:avLst/>
          </a:prstGeom>
          <a:noFill/>
          <a:ln w="12700">
            <a:solidFill>
              <a:schemeClr val="accent2"/>
            </a:solidFill>
          </a:ln>
        </p:spPr>
        <p:txBody>
          <a:bodyPr wrap="square" rtlCol="0">
            <a:spAutoFit/>
          </a:bodyPr>
          <a:lstStyle/>
          <a:p>
            <a:r>
              <a:rPr lang="en-US" sz="2400" b="1" dirty="0"/>
              <a:t>Are </a:t>
            </a:r>
            <a:r>
              <a:rPr lang="en-US" sz="2400" b="1" u="sng" dirty="0"/>
              <a:t>all</a:t>
            </a:r>
            <a:r>
              <a:rPr lang="en-US" sz="2400" b="1" dirty="0"/>
              <a:t> CIP Goals reflected in</a:t>
            </a:r>
          </a:p>
          <a:p>
            <a:r>
              <a:rPr lang="en-US" sz="2400" b="1" dirty="0"/>
              <a:t>our Strategic Plan Priorities?</a:t>
            </a:r>
          </a:p>
        </p:txBody>
      </p:sp>
      <p:graphicFrame>
        <p:nvGraphicFramePr>
          <p:cNvPr id="10" name="Diagram 9">
            <a:extLst>
              <a:ext uri="{FF2B5EF4-FFF2-40B4-BE49-F238E27FC236}">
                <a16:creationId xmlns:a16="http://schemas.microsoft.com/office/drawing/2014/main" id="{41B8B2EB-C769-753C-0A1C-4E5EB8DC06B7}"/>
              </a:ext>
            </a:extLst>
          </p:cNvPr>
          <p:cNvGraphicFramePr/>
          <p:nvPr>
            <p:extLst>
              <p:ext uri="{D42A27DB-BD31-4B8C-83A1-F6EECF244321}">
                <p14:modId xmlns:p14="http://schemas.microsoft.com/office/powerpoint/2010/main" val="2687596404"/>
              </p:ext>
            </p:extLst>
          </p:nvPr>
        </p:nvGraphicFramePr>
        <p:xfrm>
          <a:off x="3749055" y="102321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5771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p:txBody>
          <a:bodyPr/>
          <a:lstStyle/>
          <a:p>
            <a:r>
              <a:rPr lang="en-US">
                <a:solidFill>
                  <a:srgbClr val="FFFFFF"/>
                </a:solidFill>
              </a:rPr>
              <a:t>MAP Data</a:t>
            </a:r>
            <a:endParaRPr lang="en-US"/>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a:lstStyle/>
          <a:p>
            <a:r>
              <a:rPr lang="en-US">
                <a:solidFill>
                  <a:srgbClr val="FFFFFF"/>
                </a:solidFill>
              </a:rPr>
              <a:t>1</a:t>
            </a:r>
            <a:r>
              <a:rPr lang="en-US" baseline="30000">
                <a:solidFill>
                  <a:srgbClr val="FFFFFF"/>
                </a:solidFill>
              </a:rPr>
              <a:t>st</a:t>
            </a:r>
            <a:r>
              <a:rPr lang="en-US">
                <a:solidFill>
                  <a:srgbClr val="FFFFFF"/>
                </a:solidFill>
              </a:rPr>
              <a:t> Administration</a:t>
            </a:r>
          </a:p>
          <a:p>
            <a:endParaRPr lang="en-US"/>
          </a:p>
        </p:txBody>
      </p:sp>
    </p:spTree>
    <p:extLst>
      <p:ext uri="{BB962C8B-B14F-4D97-AF65-F5344CB8AC3E}">
        <p14:creationId xmlns:p14="http://schemas.microsoft.com/office/powerpoint/2010/main" val="244830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Arc 1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7234F39-D674-3B20-65F6-1F83B28CCD8A}"/>
              </a:ext>
            </a:extLst>
          </p:cNvPr>
          <p:cNvSpPr txBox="1">
            <a:spLocks/>
          </p:cNvSpPr>
          <p:nvPr/>
        </p:nvSpPr>
        <p:spPr>
          <a:xfrm>
            <a:off x="5894962" y="479493"/>
            <a:ext cx="5458838" cy="1325563"/>
          </a:xfrm>
          <a:prstGeom prst="rect">
            <a:avLst/>
          </a:prstGeom>
        </p:spPr>
        <p:txBody>
          <a:bodyPr vert="horz" lIns="91440" tIns="45720" rIns="91440" bIns="45720" rtlCol="0" anchor="ctr">
            <a:normAutofit/>
          </a:bodyPr>
          <a:lstStyle>
            <a:lvl1pPr algn="ctr"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algn="l">
              <a:lnSpc>
                <a:spcPct val="90000"/>
              </a:lnSpc>
              <a:spcAft>
                <a:spcPts val="600"/>
              </a:spcAft>
            </a:pPr>
            <a:r>
              <a:rPr lang="en-US" b="1" kern="1200" dirty="0">
                <a:solidFill>
                  <a:schemeClr val="accent2"/>
                </a:solidFill>
                <a:latin typeface="+mj-lt"/>
                <a:ea typeface="+mj-ea"/>
                <a:cs typeface="+mj-cs"/>
              </a:rPr>
              <a:t>Spring MAP Results</a:t>
            </a:r>
          </a:p>
        </p:txBody>
      </p:sp>
      <p:sp>
        <p:nvSpPr>
          <p:cNvPr id="33" name="Freeform: Shape 1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7" hidden="1">
            <a:extLst>
              <a:ext uri="{FF2B5EF4-FFF2-40B4-BE49-F238E27FC236}">
                <a16:creationId xmlns:a16="http://schemas.microsoft.com/office/drawing/2014/main" id="{AECF22D2-2B16-C40D-AA90-609B5CD08B3D}"/>
              </a:ext>
            </a:extLst>
          </p:cNvPr>
          <p:cNvSpPr>
            <a:spLocks noGrp="1"/>
          </p:cNvSpPr>
          <p:nvPr>
            <p:ph type="sldNum" sz="quarter" idx="4294967295"/>
          </p:nvPr>
        </p:nvSpPr>
        <p:spPr>
          <a:xfrm>
            <a:off x="10153276" y="6356350"/>
            <a:ext cx="1657723" cy="365125"/>
          </a:xfrm>
        </p:spPr>
        <p:txBody>
          <a:bodyPr/>
          <a:lstStyle/>
          <a:p>
            <a:pPr>
              <a:spcAft>
                <a:spcPts val="600"/>
              </a:spcAft>
            </a:pPr>
            <a:fld id="{48F63A3B-78C7-47BE-AE5E-E10140E04643}" type="slidenum">
              <a:rPr lang="en-US" smtClean="0"/>
              <a:pPr>
                <a:spcAft>
                  <a:spcPts val="600"/>
                </a:spcAft>
              </a:pPr>
              <a:t>16</a:t>
            </a:fld>
            <a:endParaRPr lang="en-US"/>
          </a:p>
        </p:txBody>
      </p:sp>
      <p:graphicFrame>
        <p:nvGraphicFramePr>
          <p:cNvPr id="3" name="Table 2">
            <a:extLst>
              <a:ext uri="{FF2B5EF4-FFF2-40B4-BE49-F238E27FC236}">
                <a16:creationId xmlns:a16="http://schemas.microsoft.com/office/drawing/2014/main" id="{BECE7AB2-435A-364F-5860-7833D074B84E}"/>
              </a:ext>
            </a:extLst>
          </p:cNvPr>
          <p:cNvGraphicFramePr>
            <a:graphicFrameLocks noGrp="1"/>
          </p:cNvGraphicFramePr>
          <p:nvPr>
            <p:extLst>
              <p:ext uri="{D42A27DB-BD31-4B8C-83A1-F6EECF244321}">
                <p14:modId xmlns:p14="http://schemas.microsoft.com/office/powerpoint/2010/main" val="742408387"/>
              </p:ext>
            </p:extLst>
          </p:nvPr>
        </p:nvGraphicFramePr>
        <p:xfrm>
          <a:off x="1631852" y="2447777"/>
          <a:ext cx="9143998" cy="2883880"/>
        </p:xfrm>
        <a:graphic>
          <a:graphicData uri="http://schemas.openxmlformats.org/drawingml/2006/table">
            <a:tbl>
              <a:tblPr firstRow="1" firstCol="1" bandRow="1">
                <a:tableStyleId>{5C22544A-7EE6-4342-B048-85BDC9FD1C3A}</a:tableStyleId>
              </a:tblPr>
              <a:tblGrid>
                <a:gridCol w="2012902">
                  <a:extLst>
                    <a:ext uri="{9D8B030D-6E8A-4147-A177-3AD203B41FA5}">
                      <a16:colId xmlns:a16="http://schemas.microsoft.com/office/drawing/2014/main" val="1095411498"/>
                    </a:ext>
                  </a:extLst>
                </a:gridCol>
                <a:gridCol w="1782774">
                  <a:extLst>
                    <a:ext uri="{9D8B030D-6E8A-4147-A177-3AD203B41FA5}">
                      <a16:colId xmlns:a16="http://schemas.microsoft.com/office/drawing/2014/main" val="255283316"/>
                    </a:ext>
                  </a:extLst>
                </a:gridCol>
                <a:gridCol w="1782774">
                  <a:extLst>
                    <a:ext uri="{9D8B030D-6E8A-4147-A177-3AD203B41FA5}">
                      <a16:colId xmlns:a16="http://schemas.microsoft.com/office/drawing/2014/main" val="2834618340"/>
                    </a:ext>
                  </a:extLst>
                </a:gridCol>
                <a:gridCol w="1782774">
                  <a:extLst>
                    <a:ext uri="{9D8B030D-6E8A-4147-A177-3AD203B41FA5}">
                      <a16:colId xmlns:a16="http://schemas.microsoft.com/office/drawing/2014/main" val="1714362764"/>
                    </a:ext>
                  </a:extLst>
                </a:gridCol>
                <a:gridCol w="1782774">
                  <a:extLst>
                    <a:ext uri="{9D8B030D-6E8A-4147-A177-3AD203B41FA5}">
                      <a16:colId xmlns:a16="http://schemas.microsoft.com/office/drawing/2014/main" val="2317058361"/>
                    </a:ext>
                  </a:extLst>
                </a:gridCol>
              </a:tblGrid>
              <a:tr h="360485">
                <a:tc>
                  <a:txBody>
                    <a:bodyPr/>
                    <a:lstStyle/>
                    <a:p>
                      <a:pPr marL="0" marR="0" algn="ctr">
                        <a:lnSpc>
                          <a:spcPct val="107000"/>
                        </a:lnSpc>
                        <a:spcBef>
                          <a:spcPts val="0"/>
                        </a:spcBef>
                        <a:spcAft>
                          <a:spcPts val="0"/>
                        </a:spcAft>
                      </a:pPr>
                      <a:r>
                        <a:rPr lang="en-US" sz="1400" kern="100">
                          <a:effectLst/>
                        </a:rPr>
                        <a:t>Grade Level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100">
                          <a:effectLst/>
                        </a:rPr>
                        <a:t>2023 ELA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100">
                          <a:effectLst/>
                        </a:rPr>
                        <a:t>2023 Math</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100">
                          <a:effectLst/>
                        </a:rPr>
                        <a:t>Cohort ELA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100">
                          <a:effectLst/>
                        </a:rPr>
                        <a:t>Cohort Math</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0907707"/>
                  </a:ext>
                </a:extLst>
              </a:tr>
              <a:tr h="360485">
                <a:tc>
                  <a:txBody>
                    <a:bodyPr/>
                    <a:lstStyle/>
                    <a:p>
                      <a:pPr marL="0" marR="0" algn="ctr">
                        <a:lnSpc>
                          <a:spcPct val="107000"/>
                        </a:lnSpc>
                        <a:spcBef>
                          <a:spcPts val="0"/>
                        </a:spcBef>
                        <a:spcAft>
                          <a:spcPts val="0"/>
                        </a:spcAft>
                      </a:pPr>
                      <a:r>
                        <a:rPr lang="en-US" sz="1400" kern="100">
                          <a:effectLst/>
                        </a:rPr>
                        <a:t>Kindergarten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100">
                          <a:effectLst/>
                        </a:rPr>
                        <a:t>53%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100">
                          <a:effectLst/>
                        </a:rPr>
                        <a:t>30%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6249774"/>
                  </a:ext>
                </a:extLst>
              </a:tr>
              <a:tr h="360485">
                <a:tc>
                  <a:txBody>
                    <a:bodyPr/>
                    <a:lstStyle/>
                    <a:p>
                      <a:pPr marL="0" marR="0" algn="ctr">
                        <a:lnSpc>
                          <a:spcPct val="107000"/>
                        </a:lnSpc>
                        <a:spcBef>
                          <a:spcPts val="0"/>
                        </a:spcBef>
                        <a:spcAft>
                          <a:spcPts val="0"/>
                        </a:spcAft>
                      </a:pPr>
                      <a:r>
                        <a:rPr lang="en-US" sz="1400" kern="100">
                          <a:effectLst/>
                        </a:rPr>
                        <a:t>First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100">
                          <a:effectLst/>
                        </a:rPr>
                        <a:t>10%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100">
                          <a:effectLst/>
                        </a:rPr>
                        <a:t>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100">
                          <a:effectLst/>
                        </a:rPr>
                        <a:t>53%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100">
                          <a:effectLst/>
                        </a:rPr>
                        <a:t>30%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2767112"/>
                  </a:ext>
                </a:extLst>
              </a:tr>
              <a:tr h="360485">
                <a:tc>
                  <a:txBody>
                    <a:bodyPr/>
                    <a:lstStyle/>
                    <a:p>
                      <a:pPr marL="0" marR="0" algn="ctr">
                        <a:lnSpc>
                          <a:spcPct val="107000"/>
                        </a:lnSpc>
                        <a:spcBef>
                          <a:spcPts val="0"/>
                        </a:spcBef>
                        <a:spcAft>
                          <a:spcPts val="0"/>
                        </a:spcAft>
                      </a:pPr>
                      <a:r>
                        <a:rPr lang="en-US" sz="1400" kern="100">
                          <a:effectLst/>
                        </a:rPr>
                        <a:t>Second</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100">
                          <a:effectLst/>
                        </a:rPr>
                        <a:t>14%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100">
                          <a:effectLst/>
                        </a:rPr>
                        <a:t>13%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100">
                          <a:effectLst/>
                        </a:rPr>
                        <a:t>10%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100">
                          <a:effectLst/>
                        </a:rPr>
                        <a:t>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324879"/>
                  </a:ext>
                </a:extLst>
              </a:tr>
              <a:tr h="360485">
                <a:tc>
                  <a:txBody>
                    <a:bodyPr/>
                    <a:lstStyle/>
                    <a:p>
                      <a:pPr marL="0" marR="0" algn="ctr">
                        <a:lnSpc>
                          <a:spcPct val="107000"/>
                        </a:lnSpc>
                        <a:spcBef>
                          <a:spcPts val="0"/>
                        </a:spcBef>
                        <a:spcAft>
                          <a:spcPts val="0"/>
                        </a:spcAft>
                      </a:pPr>
                      <a:r>
                        <a:rPr lang="en-US" sz="1400" kern="100">
                          <a:effectLst/>
                        </a:rPr>
                        <a:t>Third</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100">
                          <a:effectLst/>
                        </a:rPr>
                        <a:t>6% (GMAS)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100">
                          <a:effectLst/>
                        </a:rPr>
                        <a:t>14% (GMAS)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100">
                          <a:effectLst/>
                        </a:rPr>
                        <a:t>17%</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100">
                          <a:effectLst/>
                        </a:rPr>
                        <a:t>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2299185"/>
                  </a:ext>
                </a:extLst>
              </a:tr>
              <a:tr h="360485">
                <a:tc>
                  <a:txBody>
                    <a:bodyPr/>
                    <a:lstStyle/>
                    <a:p>
                      <a:pPr marL="0" marR="0" algn="ctr">
                        <a:lnSpc>
                          <a:spcPct val="107000"/>
                        </a:lnSpc>
                        <a:spcBef>
                          <a:spcPts val="0"/>
                        </a:spcBef>
                        <a:spcAft>
                          <a:spcPts val="0"/>
                        </a:spcAft>
                      </a:pPr>
                      <a:r>
                        <a:rPr lang="en-US" sz="1400" kern="100">
                          <a:effectLst/>
                        </a:rPr>
                        <a:t>Fourth</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100">
                          <a:effectLst/>
                        </a:rPr>
                        <a:t>10% (GMAS)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100">
                          <a:effectLst/>
                        </a:rPr>
                        <a:t>21% (GMAS)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100">
                          <a:effectLst/>
                        </a:rPr>
                        <a:t>6% (GMAS)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100">
                          <a:effectLst/>
                        </a:rPr>
                        <a:t>14% (GMAS)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121648"/>
                  </a:ext>
                </a:extLst>
              </a:tr>
              <a:tr h="360485">
                <a:tc>
                  <a:txBody>
                    <a:bodyPr/>
                    <a:lstStyle/>
                    <a:p>
                      <a:pPr marL="0" marR="0" algn="ctr">
                        <a:lnSpc>
                          <a:spcPct val="107000"/>
                        </a:lnSpc>
                        <a:spcBef>
                          <a:spcPts val="0"/>
                        </a:spcBef>
                        <a:spcAft>
                          <a:spcPts val="0"/>
                        </a:spcAft>
                      </a:pPr>
                      <a:r>
                        <a:rPr lang="en-US" sz="1400" kern="100">
                          <a:effectLst/>
                        </a:rPr>
                        <a:t>Fifth</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100">
                          <a:effectLst/>
                        </a:rPr>
                        <a:t>12% (GMAS)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100">
                          <a:effectLst/>
                        </a:rPr>
                        <a:t>14% (GMAS)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100">
                          <a:effectLst/>
                        </a:rPr>
                        <a:t>10% (GMAS)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100">
                          <a:effectLst/>
                        </a:rPr>
                        <a:t>21% (GMAS)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7545127"/>
                  </a:ext>
                </a:extLst>
              </a:tr>
              <a:tr h="360485">
                <a:tc>
                  <a:txBody>
                    <a:bodyPr/>
                    <a:lstStyle/>
                    <a:p>
                      <a:pPr marL="0" marR="0" algn="ctr">
                        <a:lnSpc>
                          <a:spcPct val="107000"/>
                        </a:lnSpc>
                        <a:spcBef>
                          <a:spcPts val="0"/>
                        </a:spcBef>
                        <a:spcAft>
                          <a:spcPts val="0"/>
                        </a:spcAft>
                      </a:pPr>
                      <a:r>
                        <a:rPr lang="en-US" sz="1400" kern="100">
                          <a:effectLst/>
                        </a:rPr>
                        <a:t>Fifth Grade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100">
                          <a:effectLst/>
                        </a:rPr>
                        <a:t>2023 Sci</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100">
                          <a:effectLst/>
                        </a:rPr>
                        <a:t>12% (GMAS)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1371972"/>
                  </a:ext>
                </a:extLst>
              </a:tr>
            </a:tbl>
          </a:graphicData>
        </a:graphic>
      </p:graphicFrame>
    </p:spTree>
    <p:extLst>
      <p:ext uri="{BB962C8B-B14F-4D97-AF65-F5344CB8AC3E}">
        <p14:creationId xmlns:p14="http://schemas.microsoft.com/office/powerpoint/2010/main" val="410990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78514DD-3FC6-4AEF-9C9C-057CF64C8E2D}"/>
              </a:ext>
            </a:extLst>
          </p:cNvPr>
          <p:cNvSpPr>
            <a:spLocks noGrp="1"/>
          </p:cNvSpPr>
          <p:nvPr>
            <p:ph type="title"/>
          </p:nvPr>
        </p:nvSpPr>
        <p:spPr>
          <a:xfrm>
            <a:off x="72583" y="0"/>
            <a:ext cx="5809527" cy="1325563"/>
          </a:xfrm>
        </p:spPr>
        <p:txBody>
          <a:bodyPr/>
          <a:lstStyle/>
          <a:p>
            <a:pPr algn="l">
              <a:lnSpc>
                <a:spcPct val="90000"/>
              </a:lnSpc>
              <a:spcAft>
                <a:spcPts val="600"/>
              </a:spcAft>
            </a:pPr>
            <a:r>
              <a:rPr lang="en-US" b="1" kern="1200" dirty="0">
                <a:solidFill>
                  <a:schemeClr val="accent2"/>
                </a:solidFill>
                <a:latin typeface="+mj-lt"/>
                <a:ea typeface="+mj-ea"/>
                <a:cs typeface="+mj-cs"/>
              </a:rPr>
              <a:t>Fall MAP Results</a:t>
            </a:r>
          </a:p>
        </p:txBody>
      </p:sp>
      <p:sp>
        <p:nvSpPr>
          <p:cNvPr id="14" name="Slide Number Placeholder 13">
            <a:extLst>
              <a:ext uri="{FF2B5EF4-FFF2-40B4-BE49-F238E27FC236}">
                <a16:creationId xmlns:a16="http://schemas.microsoft.com/office/drawing/2014/main" id="{47FB0EFA-9228-4C2B-BC70-5B5C937712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2434AEA-9A58-42E0-1630-89AC1A777973}"/>
              </a:ext>
            </a:extLst>
          </p:cNvPr>
          <p:cNvSpPr txBox="1"/>
          <p:nvPr/>
        </p:nvSpPr>
        <p:spPr>
          <a:xfrm>
            <a:off x="954354" y="1980319"/>
            <a:ext cx="10283291" cy="2554545"/>
          </a:xfrm>
          <a:prstGeom prst="rect">
            <a:avLst/>
          </a:prstGeom>
          <a:solidFill>
            <a:srgbClr val="F3CF45">
              <a:lumMod val="40000"/>
              <a:lumOff val="60000"/>
            </a:srgbClr>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FF0000"/>
                </a:solidFill>
                <a:effectLst/>
                <a:uLnTx/>
                <a:uFillTx/>
                <a:latin typeface="Arial Black"/>
              </a:rPr>
              <a:t>Before Presenting to your GO Team: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A92A91"/>
                </a:solidFill>
                <a:effectLst/>
                <a:uLnTx/>
                <a:uFillTx/>
                <a:latin typeface="Arial Black"/>
              </a:rPr>
              <a:t>Insert School’s 2023 Fall MAP Results – use as many slides as necessary</a:t>
            </a:r>
          </a:p>
        </p:txBody>
      </p:sp>
    </p:spTree>
    <p:extLst>
      <p:ext uri="{BB962C8B-B14F-4D97-AF65-F5344CB8AC3E}">
        <p14:creationId xmlns:p14="http://schemas.microsoft.com/office/powerpoint/2010/main" val="1019213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591A084-F5BF-BD3B-4A78-55DE390138AE}"/>
              </a:ext>
            </a:extLst>
          </p:cNvPr>
          <p:cNvSpPr>
            <a:spLocks noGrp="1"/>
          </p:cNvSpPr>
          <p:nvPr>
            <p:ph type="ftr" sz="quarter" idx="11"/>
          </p:nvPr>
        </p:nvSpPr>
        <p:spPr/>
        <p:txBody>
          <a:bodyPr/>
          <a:lstStyle/>
          <a:p>
            <a:pPr>
              <a:defRPr/>
            </a:pPr>
            <a:r>
              <a:rPr lang="en-US">
                <a:solidFill>
                  <a:prstClr val="black">
                    <a:tint val="75000"/>
                  </a:prstClr>
                </a:solidFill>
              </a:rPr>
              <a:t>Presentation Title</a:t>
            </a:r>
          </a:p>
        </p:txBody>
      </p:sp>
      <p:sp>
        <p:nvSpPr>
          <p:cNvPr id="3" name="Slide Number Placeholder 2">
            <a:extLst>
              <a:ext uri="{FF2B5EF4-FFF2-40B4-BE49-F238E27FC236}">
                <a16:creationId xmlns:a16="http://schemas.microsoft.com/office/drawing/2014/main" id="{4F57157F-8069-0023-717D-AE00621BD895}"/>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18</a:t>
            </a:fld>
            <a:endParaRPr lang="en-US">
              <a:solidFill>
                <a:prstClr val="black">
                  <a:tint val="75000"/>
                </a:prstClr>
              </a:solidFill>
            </a:endParaRPr>
          </a:p>
        </p:txBody>
      </p:sp>
      <p:pic>
        <p:nvPicPr>
          <p:cNvPr id="5" name="Picture 4">
            <a:extLst>
              <a:ext uri="{FF2B5EF4-FFF2-40B4-BE49-F238E27FC236}">
                <a16:creationId xmlns:a16="http://schemas.microsoft.com/office/drawing/2014/main" id="{C8FB0641-32DA-1044-18F2-5F48B094E53A}"/>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358036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D4D0A8-2F2C-AF40-485C-D6C05F3ED861}"/>
              </a:ext>
            </a:extLst>
          </p:cNvPr>
          <p:cNvSpPr>
            <a:spLocks noGrp="1"/>
          </p:cNvSpPr>
          <p:nvPr>
            <p:ph type="title"/>
          </p:nvPr>
        </p:nvSpPr>
        <p:spPr>
          <a:xfrm>
            <a:off x="838200" y="365125"/>
            <a:ext cx="5393361" cy="1325563"/>
          </a:xfrm>
        </p:spPr>
        <p:txBody>
          <a:bodyPr vert="horz" lIns="91440" tIns="45720" rIns="91440" bIns="45720" rtlCol="0" anchor="ctr">
            <a:normAutofit/>
          </a:bodyPr>
          <a:lstStyle/>
          <a:p>
            <a:pPr algn="l"/>
            <a:r>
              <a:rPr lang="en-US" b="1" kern="1200">
                <a:solidFill>
                  <a:schemeClr val="tx2"/>
                </a:solidFill>
                <a:latin typeface="+mj-lt"/>
                <a:ea typeface="+mj-ea"/>
                <a:cs typeface="+mj-cs"/>
              </a:rPr>
              <a:t>GO Team Discussion:</a:t>
            </a:r>
            <a:br>
              <a:rPr lang="en-US" b="1" kern="1200">
                <a:solidFill>
                  <a:schemeClr val="tx2"/>
                </a:solidFill>
                <a:latin typeface="+mj-lt"/>
                <a:ea typeface="+mj-ea"/>
                <a:cs typeface="+mj-cs"/>
              </a:rPr>
            </a:br>
            <a:r>
              <a:rPr lang="en-US" b="1" kern="1200">
                <a:solidFill>
                  <a:schemeClr val="tx2"/>
                </a:solidFill>
                <a:latin typeface="+mj-lt"/>
                <a:ea typeface="+mj-ea"/>
                <a:cs typeface="+mj-cs"/>
              </a:rPr>
              <a:t>Data Protocol</a:t>
            </a:r>
          </a:p>
        </p:txBody>
      </p:sp>
      <p:sp>
        <p:nvSpPr>
          <p:cNvPr id="23" name="Freeform: Shape 2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585A6FB-F62F-79F4-E009-DA0A8357F84B}"/>
              </a:ext>
            </a:extLst>
          </p:cNvPr>
          <p:cNvSpPr txBox="1"/>
          <p:nvPr/>
        </p:nvSpPr>
        <p:spPr>
          <a:xfrm>
            <a:off x="832725" y="2055813"/>
            <a:ext cx="5393361" cy="4351338"/>
          </a:xfrm>
          <a:prstGeom prst="rect">
            <a:avLst/>
          </a:prstGeom>
        </p:spPr>
        <p:txBody>
          <a:bodyPr vert="horz" lIns="91440" tIns="45720" rIns="91440" bIns="45720" rtlCol="0">
            <a:normAutofit/>
          </a:bodyPr>
          <a:lstStyle/>
          <a:p>
            <a:pPr marL="285750" indent="-228600">
              <a:lnSpc>
                <a:spcPct val="90000"/>
              </a:lnSpc>
              <a:spcAft>
                <a:spcPts val="1200"/>
              </a:spcAft>
              <a:buFont typeface="Arial" panose="020B0604020202020204" pitchFamily="34" charset="0"/>
              <a:buChar char="•"/>
            </a:pPr>
            <a:r>
              <a:rPr lang="en-US" sz="3200" dirty="0"/>
              <a:t>What do you notice?</a:t>
            </a:r>
          </a:p>
          <a:p>
            <a:pPr marL="285750" indent="-228600">
              <a:lnSpc>
                <a:spcPct val="90000"/>
              </a:lnSpc>
              <a:spcAft>
                <a:spcPts val="1200"/>
              </a:spcAft>
              <a:buFont typeface="Arial" panose="020B0604020202020204" pitchFamily="34" charset="0"/>
              <a:buChar char="•"/>
            </a:pPr>
            <a:endParaRPr lang="en-US" sz="3200" dirty="0"/>
          </a:p>
          <a:p>
            <a:pPr marL="285750" indent="-228600">
              <a:lnSpc>
                <a:spcPct val="90000"/>
              </a:lnSpc>
              <a:spcAft>
                <a:spcPts val="1200"/>
              </a:spcAft>
              <a:buFont typeface="Arial" panose="020B0604020202020204" pitchFamily="34" charset="0"/>
              <a:buChar char="•"/>
            </a:pPr>
            <a:r>
              <a:rPr lang="en-US" sz="3200" dirty="0"/>
              <a:t>What are your wonderings?</a:t>
            </a:r>
          </a:p>
          <a:p>
            <a:pPr marL="285750" indent="-228600">
              <a:lnSpc>
                <a:spcPct val="90000"/>
              </a:lnSpc>
              <a:spcAft>
                <a:spcPts val="1200"/>
              </a:spcAft>
              <a:buFont typeface="Arial" panose="020B0604020202020204" pitchFamily="34" charset="0"/>
              <a:buChar char="•"/>
            </a:pPr>
            <a:endParaRPr lang="en-US" sz="3200" dirty="0"/>
          </a:p>
          <a:p>
            <a:pPr marL="285750" indent="-228600">
              <a:lnSpc>
                <a:spcPct val="90000"/>
              </a:lnSpc>
              <a:spcAft>
                <a:spcPts val="1200"/>
              </a:spcAft>
              <a:buFont typeface="Arial" panose="020B0604020202020204" pitchFamily="34" charset="0"/>
              <a:buChar char="•"/>
            </a:pPr>
            <a:r>
              <a:rPr lang="en-US" sz="3200" dirty="0"/>
              <a:t>What additional questions do you have?</a:t>
            </a:r>
          </a:p>
        </p:txBody>
      </p:sp>
      <p:sp>
        <p:nvSpPr>
          <p:cNvPr id="25" name="Oval 2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17" descr="Help">
            <a:extLst>
              <a:ext uri="{FF2B5EF4-FFF2-40B4-BE49-F238E27FC236}">
                <a16:creationId xmlns:a16="http://schemas.microsoft.com/office/drawing/2014/main" id="{5B457E29-B861-6ECC-8A79-005C8E083B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7" name="Freeform: Shape 2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9" name="Straight Connector 2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136B97A2-21DB-29BD-BDA2-E4CE7A191651}"/>
              </a:ext>
            </a:extLst>
          </p:cNvPr>
          <p:cNvSpPr>
            <a:spLocks noGrp="1"/>
          </p:cNvSpPr>
          <p:nvPr>
            <p:ph type="sldNum" sz="quarter" idx="12"/>
          </p:nvPr>
        </p:nvSpPr>
        <p:spPr>
          <a:xfrm>
            <a:off x="10030244" y="6356350"/>
            <a:ext cx="1323555" cy="365125"/>
          </a:xfrm>
        </p:spPr>
        <p:txBody>
          <a:bodyPr vert="horz" lIns="91440" tIns="45720" rIns="91440" bIns="45720" rtlCol="0" anchor="ct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19</a:t>
            </a:fld>
            <a:endParaRPr lang="en-US">
              <a:solidFill>
                <a:prstClr val="black">
                  <a:tint val="75000"/>
                </a:prstClr>
              </a:solidFill>
            </a:endParaRPr>
          </a:p>
        </p:txBody>
      </p:sp>
      <p:sp>
        <p:nvSpPr>
          <p:cNvPr id="35" name="Freeform: Shape 3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991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759DD474-D676-41A6-A2FB-30B2078418A8}"/>
              </a:ext>
            </a:extLst>
          </p:cNvPr>
          <p:cNvPicPr>
            <a:picLocks noGrp="1" noChangeAspect="1"/>
          </p:cNvPicPr>
          <p:nvPr>
            <p:ph type="pic" sz="quarter" idx="13"/>
          </p:nvPr>
        </p:nvPicPr>
        <p:blipFill>
          <a:blip r:embed="rId2"/>
          <a:srcRect t="16710" b="16710"/>
          <a:stretch/>
        </p:blipFill>
        <p:spPr>
          <a:xfrm>
            <a:off x="7200479" y="1150210"/>
            <a:ext cx="2207046" cy="2204178"/>
          </a:xfrm>
        </p:spPr>
      </p:pic>
      <p:pic>
        <p:nvPicPr>
          <p:cNvPr id="31" name="Picture Placeholder 30">
            <a:extLst>
              <a:ext uri="{FF2B5EF4-FFF2-40B4-BE49-F238E27FC236}">
                <a16:creationId xmlns:a16="http://schemas.microsoft.com/office/drawing/2014/main" id="{50462D04-8256-2897-C828-A919A265FBBE}"/>
              </a:ext>
            </a:extLst>
          </p:cNvPr>
          <p:cNvPicPr>
            <a:picLocks noGrp="1" noChangeAspect="1"/>
          </p:cNvPicPr>
          <p:nvPr>
            <p:ph type="pic" sz="quarter" idx="14"/>
          </p:nvPr>
        </p:nvPicPr>
        <p:blipFill>
          <a:blip r:embed="rId3"/>
          <a:srcRect l="16667" r="16667"/>
          <a:stretch/>
        </p:blipFill>
        <p:spPr>
          <a:xfrm>
            <a:off x="8444632" y="2579683"/>
            <a:ext cx="3096807" cy="3096807"/>
          </a:xfrm>
        </p:spPr>
      </p:pic>
      <p:sp>
        <p:nvSpPr>
          <p:cNvPr id="14" name="Title 3">
            <a:extLst>
              <a:ext uri="{FF2B5EF4-FFF2-40B4-BE49-F238E27FC236}">
                <a16:creationId xmlns:a16="http://schemas.microsoft.com/office/drawing/2014/main" id="{7D0D2671-6061-E2F4-AFFE-367E642E0F2C}"/>
              </a:ext>
            </a:extLst>
          </p:cNvPr>
          <p:cNvSpPr>
            <a:spLocks noGrp="1"/>
          </p:cNvSpPr>
          <p:nvPr>
            <p:ph type="title"/>
          </p:nvPr>
        </p:nvSpPr>
        <p:spPr>
          <a:xfrm>
            <a:off x="539496" y="365124"/>
            <a:ext cx="5806440" cy="1325880"/>
          </a:xfrm>
        </p:spPr>
        <p:txBody>
          <a:bodyPr/>
          <a:lstStyle/>
          <a:p>
            <a:r>
              <a:rPr lang="en-US" b="1">
                <a:solidFill>
                  <a:schemeClr val="tx2"/>
                </a:solidFill>
              </a:rPr>
              <a:t>Where We Are</a:t>
            </a:r>
          </a:p>
        </p:txBody>
      </p:sp>
      <p:sp>
        <p:nvSpPr>
          <p:cNvPr id="15" name="Content Placeholder 4">
            <a:extLst>
              <a:ext uri="{FF2B5EF4-FFF2-40B4-BE49-F238E27FC236}">
                <a16:creationId xmlns:a16="http://schemas.microsoft.com/office/drawing/2014/main" id="{D066109B-AA0B-E079-AE77-787BD6D96905}"/>
              </a:ext>
            </a:extLst>
          </p:cNvPr>
          <p:cNvSpPr>
            <a:spLocks noGrp="1"/>
          </p:cNvSpPr>
          <p:nvPr>
            <p:ph idx="1"/>
          </p:nvPr>
        </p:nvSpPr>
        <p:spPr>
          <a:xfrm>
            <a:off x="539496" y="1825625"/>
            <a:ext cx="5806440" cy="4352544"/>
          </a:xfrm>
        </p:spPr>
        <p:txBody>
          <a:bodyPr/>
          <a:lstStyle/>
          <a:p>
            <a:r>
              <a:rPr lang="en-US"/>
              <a:t>Our strategic plan is the guide for the work we’re doing in the school.  By monitoring the plan and ranking priorities, we can all work towards the common goals.  Using the priorities in the strategic plan, the school leadership team developed a Continuous Improvement Plan (CIP) for the current school year.</a:t>
            </a:r>
          </a:p>
        </p:txBody>
      </p:sp>
    </p:spTree>
    <p:extLst>
      <p:ext uri="{BB962C8B-B14F-4D97-AF65-F5344CB8AC3E}">
        <p14:creationId xmlns:p14="http://schemas.microsoft.com/office/powerpoint/2010/main" val="2179511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Placeholder 5" descr="boy playing in playground in front of apartment building&#10;">
            <a:extLst>
              <a:ext uri="{FF2B5EF4-FFF2-40B4-BE49-F238E27FC236}">
                <a16:creationId xmlns:a16="http://schemas.microsoft.com/office/drawing/2014/main" id="{5F329689-9BAF-4AE6-BA67-6C34B1AEE853}"/>
              </a:ext>
            </a:extLst>
          </p:cNvPr>
          <p:cNvPicPr>
            <a:picLocks noGrp="1" noChangeAspect="1"/>
          </p:cNvPicPr>
          <p:nvPr>
            <p:ph type="pic" sz="quarter" idx="10"/>
          </p:nvPr>
        </p:nvPicPr>
        <p:blipFill rotWithShape="1">
          <a:blip r:embed="rId2"/>
          <a:srcRect/>
          <a:stretch/>
        </p:blipFill>
        <p:spPr/>
      </p:pic>
      <p:sp>
        <p:nvSpPr>
          <p:cNvPr id="8" name="Title 7">
            <a:extLst>
              <a:ext uri="{FF2B5EF4-FFF2-40B4-BE49-F238E27FC236}">
                <a16:creationId xmlns:a16="http://schemas.microsoft.com/office/drawing/2014/main" id="{4E808D1D-FE92-499E-982B-315DCF987C64}"/>
              </a:ext>
            </a:extLst>
          </p:cNvPr>
          <p:cNvSpPr>
            <a:spLocks noGrp="1"/>
          </p:cNvSpPr>
          <p:nvPr>
            <p:ph type="title"/>
          </p:nvPr>
        </p:nvSpPr>
        <p:spPr/>
        <p:txBody>
          <a:bodyPr/>
          <a:lstStyle/>
          <a:p>
            <a:r>
              <a:rPr lang="en-US" sz="3200"/>
              <a:t>Strategic planning will help you fully uncover your available options, set priorities for them, and define the methods to achieve them.</a:t>
            </a:r>
          </a:p>
        </p:txBody>
      </p:sp>
      <p:sp>
        <p:nvSpPr>
          <p:cNvPr id="9" name="Text Placeholder 8">
            <a:extLst>
              <a:ext uri="{FF2B5EF4-FFF2-40B4-BE49-F238E27FC236}">
                <a16:creationId xmlns:a16="http://schemas.microsoft.com/office/drawing/2014/main" id="{23EE02E7-DD32-447E-A951-9BFA2CED01F5}"/>
              </a:ext>
            </a:extLst>
          </p:cNvPr>
          <p:cNvSpPr>
            <a:spLocks noGrp="1"/>
          </p:cNvSpPr>
          <p:nvPr>
            <p:ph type="body" idx="1"/>
          </p:nvPr>
        </p:nvSpPr>
        <p:spPr/>
        <p:txBody>
          <a:bodyPr/>
          <a:lstStyle/>
          <a:p>
            <a:r>
              <a:rPr lang="en-US"/>
              <a:t>Robert J. </a:t>
            </a:r>
            <a:r>
              <a:rPr lang="en-US" err="1"/>
              <a:t>Mckain</a:t>
            </a:r>
            <a:endParaRPr lang="en-US"/>
          </a:p>
          <a:p>
            <a:endParaRPr lang="en-US"/>
          </a:p>
        </p:txBody>
      </p:sp>
      <p:sp>
        <p:nvSpPr>
          <p:cNvPr id="14" name="Arc 13">
            <a:extLst>
              <a:ext uri="{FF2B5EF4-FFF2-40B4-BE49-F238E27FC236}">
                <a16:creationId xmlns:a16="http://schemas.microsoft.com/office/drawing/2014/main" id="{FE1CEAEF-A1EC-4CA7-BEC1-407418518AC8}"/>
              </a:ext>
              <a:ext uri="{C183D7F6-B498-43B3-948B-1728B52AA6E4}">
                <adec:decorative xmlns:adec="http://schemas.microsoft.com/office/drawing/2017/decorative" val="1"/>
              </a:ext>
            </a:extLst>
          </p:cNvPr>
          <p:cNvSpPr/>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2FD37EC2-A256-4365-B98A-9FC89FE7E260}"/>
              </a:ext>
              <a:ext uri="{C183D7F6-B498-43B3-948B-1728B52AA6E4}">
                <adec:decorative xmlns:adec="http://schemas.microsoft.com/office/drawing/2017/decorative" val="1"/>
              </a:ext>
            </a:extLst>
          </p:cNvPr>
          <p:cNvSpPr/>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Date Placeholder 16">
            <a:extLst>
              <a:ext uri="{FF2B5EF4-FFF2-40B4-BE49-F238E27FC236}">
                <a16:creationId xmlns:a16="http://schemas.microsoft.com/office/drawing/2014/main" id="{629F4044-902D-4034-8E90-44E0F885EEBD}"/>
              </a:ext>
            </a:extLst>
          </p:cNvPr>
          <p:cNvSpPr>
            <a:spLocks noGrp="1"/>
          </p:cNvSpPr>
          <p:nvPr>
            <p:ph type="dt" sz="half" idx="4294967295"/>
          </p:nvPr>
        </p:nvSpPr>
        <p:spPr>
          <a:xfrm>
            <a:off x="838200" y="6356350"/>
            <a:ext cx="2743200" cy="365125"/>
          </a:xfrm>
        </p:spPr>
        <p:txBody>
          <a:bodyPr/>
          <a:lstStyle/>
          <a:p>
            <a:pPr>
              <a:defRPr/>
            </a:pPr>
            <a:r>
              <a:rPr lang="en-US">
                <a:latin typeface="Calibri" panose="020F0502020204030204"/>
              </a:rPr>
              <a:t>9/3/20XX</a:t>
            </a:r>
          </a:p>
        </p:txBody>
      </p:sp>
      <p:sp>
        <p:nvSpPr>
          <p:cNvPr id="19" name="Slide Number Placeholder 18">
            <a:extLst>
              <a:ext uri="{FF2B5EF4-FFF2-40B4-BE49-F238E27FC236}">
                <a16:creationId xmlns:a16="http://schemas.microsoft.com/office/drawing/2014/main" id="{7728248D-4FCB-429D-AC4B-09580B545802}"/>
              </a:ext>
            </a:extLst>
          </p:cNvPr>
          <p:cNvSpPr>
            <a:spLocks noGrp="1"/>
          </p:cNvSpPr>
          <p:nvPr>
            <p:ph type="sldNum" sz="quarter" idx="13"/>
          </p:nvPr>
        </p:nvSpPr>
        <p:spPr/>
        <p:txBody>
          <a:bodyPr/>
          <a:lstStyle/>
          <a:p>
            <a:pPr>
              <a:defRPr/>
            </a:pPr>
            <a:fld id="{D76B855D-E9CC-4FF8-AD85-6CDC7B89A0DE}" type="slidenum">
              <a:rPr lang="en-US" smtClean="0">
                <a:latin typeface="Calibri" panose="020F0502020204030204"/>
              </a:rPr>
              <a:pPr>
                <a:defRPr/>
              </a:pPr>
              <a:t>20</a:t>
            </a:fld>
            <a:endParaRPr lang="en-US">
              <a:latin typeface="Calibri" panose="020F0502020204030204"/>
            </a:endParaRPr>
          </a:p>
        </p:txBody>
      </p:sp>
    </p:spTree>
    <p:extLst>
      <p:ext uri="{BB962C8B-B14F-4D97-AF65-F5344CB8AC3E}">
        <p14:creationId xmlns:p14="http://schemas.microsoft.com/office/powerpoint/2010/main" val="1026132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36" name="Rectangle 35">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45C6405-9D6C-48F5-9EFB-4CF1F3193EA4}"/>
              </a:ext>
            </a:extLst>
          </p:cNvPr>
          <p:cNvSpPr>
            <a:spLocks noGrp="1"/>
          </p:cNvSpPr>
          <p:nvPr>
            <p:ph type="title"/>
          </p:nvPr>
        </p:nvSpPr>
        <p:spPr>
          <a:xfrm>
            <a:off x="838201" y="367075"/>
            <a:ext cx="5120561" cy="1325563"/>
          </a:xfrm>
        </p:spPr>
        <p:txBody>
          <a:bodyPr vert="horz" lIns="91440" tIns="45720" rIns="91440" bIns="45720" rtlCol="0" anchor="ctr">
            <a:normAutofit/>
          </a:bodyPr>
          <a:lstStyle/>
          <a:p>
            <a:r>
              <a:rPr lang="en-US" b="1" kern="1200">
                <a:solidFill>
                  <a:schemeClr val="tx2"/>
                </a:solidFill>
                <a:latin typeface="+mj-lt"/>
                <a:ea typeface="+mj-ea"/>
                <a:cs typeface="+mj-cs"/>
              </a:rPr>
              <a:t>Where we’re going</a:t>
            </a:r>
          </a:p>
        </p:txBody>
      </p:sp>
      <p:sp>
        <p:nvSpPr>
          <p:cNvPr id="5" name="Content Placeholder 4">
            <a:extLst>
              <a:ext uri="{FF2B5EF4-FFF2-40B4-BE49-F238E27FC236}">
                <a16:creationId xmlns:a16="http://schemas.microsoft.com/office/drawing/2014/main" id="{42E3A3A9-5E96-4CDD-A971-9C272EFD97D9}"/>
              </a:ext>
            </a:extLst>
          </p:cNvPr>
          <p:cNvSpPr>
            <a:spLocks noGrp="1"/>
          </p:cNvSpPr>
          <p:nvPr>
            <p:ph idx="1"/>
          </p:nvPr>
        </p:nvSpPr>
        <p:spPr>
          <a:xfrm>
            <a:off x="838201" y="1825625"/>
            <a:ext cx="5092194" cy="4351338"/>
          </a:xfrm>
        </p:spPr>
        <p:txBody>
          <a:bodyPr vert="horz" lIns="91440" tIns="45720" rIns="91440" bIns="45720" rtlCol="0">
            <a:normAutofit/>
          </a:bodyPr>
          <a:lstStyle/>
          <a:p>
            <a:r>
              <a:rPr lang="en-US" dirty="0"/>
              <a:t>At our next meeting(s) we will discuss how our data is aligning to our strategic plan and determine if we need to make any adjustments. </a:t>
            </a:r>
          </a:p>
          <a:p>
            <a:r>
              <a:rPr lang="en-US" dirty="0"/>
              <a:t>Before the end of Fall Semester, we will take </a:t>
            </a:r>
            <a:r>
              <a:rPr lang="en-US" b="1" dirty="0"/>
              <a:t>Action</a:t>
            </a:r>
            <a:r>
              <a:rPr lang="en-US" dirty="0"/>
              <a:t> (vote) on ranking our strategic priorities for the 2024-2025 school year.</a:t>
            </a:r>
          </a:p>
          <a:p>
            <a:r>
              <a:rPr lang="en-US" dirty="0"/>
              <a:t>Let me or the Chair know of any additional information you need for our future discussion.</a:t>
            </a:r>
          </a:p>
          <a:p>
            <a:pPr indent="-228600">
              <a:buFont typeface="Arial" panose="020B0604020202020204" pitchFamily="34" charset="0"/>
              <a:buChar char="•"/>
            </a:pPr>
            <a:endParaRPr lang="en-US" dirty="0"/>
          </a:p>
        </p:txBody>
      </p:sp>
      <p:sp>
        <p:nvSpPr>
          <p:cNvPr id="38" name="Oval 37">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Placeholder 10">
            <a:extLst>
              <a:ext uri="{FF2B5EF4-FFF2-40B4-BE49-F238E27FC236}">
                <a16:creationId xmlns:a16="http://schemas.microsoft.com/office/drawing/2014/main" id="{89C83A94-9400-40DF-9CE0-AFEB3C742BC3}"/>
              </a:ext>
            </a:extLst>
          </p:cNvPr>
          <p:cNvPicPr>
            <a:picLocks noGrp="1" noChangeAspect="1"/>
          </p:cNvPicPr>
          <p:nvPr>
            <p:ph type="pic" sz="quarter" idx="14"/>
          </p:nvPr>
        </p:nvPicPr>
        <p:blipFill>
          <a:blip r:embed="rId2"/>
          <a:srcRect t="17913" b="17913"/>
          <a:stretch/>
        </p:blipFill>
        <p:spPr>
          <a:xfrm>
            <a:off x="7901259" y="2727729"/>
            <a:ext cx="4290740"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40" name="Arc 3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Placeholder 8">
            <a:extLst>
              <a:ext uri="{FF2B5EF4-FFF2-40B4-BE49-F238E27FC236}">
                <a16:creationId xmlns:a16="http://schemas.microsoft.com/office/drawing/2014/main" id="{BB00A97C-4C32-42DA-9838-F3D341AB0DCC}"/>
              </a:ext>
            </a:extLst>
          </p:cNvPr>
          <p:cNvPicPr>
            <a:picLocks noGrp="1" noChangeAspect="1"/>
          </p:cNvPicPr>
          <p:nvPr>
            <p:ph type="pic" sz="quarter" idx="13"/>
          </p:nvPr>
        </p:nvPicPr>
        <p:blipFill rotWithShape="1">
          <a:blip r:embed="rId3"/>
          <a:srcRect l="21900" r="4" b="4"/>
          <a:stretch/>
        </p:blipFill>
        <p:spPr>
          <a:xfrm>
            <a:off x="6261609" y="0"/>
            <a:ext cx="3519311"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14" name="Slide Number Placeholder 13">
            <a:extLst>
              <a:ext uri="{FF2B5EF4-FFF2-40B4-BE49-F238E27FC236}">
                <a16:creationId xmlns:a16="http://schemas.microsoft.com/office/drawing/2014/main" id="{DC4D09A1-D96F-4BFC-8475-2F079EAD865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76B855D-E9CC-4FF8-AD85-6CDC7B89A0DE}" type="slidenum">
              <a:rPr kumimoji="0" lang="en-US" b="0" i="0" u="none" strike="noStrike" normalizeH="0" noProof="0">
                <a:ln>
                  <a:noFill/>
                </a:ln>
                <a:solidFill>
                  <a:srgbClr val="FFFFFF"/>
                </a:solidFill>
                <a:effectLst/>
                <a:uLnTx/>
                <a:uFillTx/>
              </a:rPr>
              <a:pPr marR="0" lvl="0" indent="0" fontAlgn="auto">
                <a:spcBef>
                  <a:spcPts val="0"/>
                </a:spcBef>
                <a:spcAft>
                  <a:spcPts val="600"/>
                </a:spcAft>
                <a:buClrTx/>
                <a:buSzTx/>
                <a:buFontTx/>
                <a:buNone/>
                <a:tabLst/>
                <a:defRPr/>
              </a:pPr>
              <a:t>21</a:t>
            </a:fld>
            <a:endParaRPr kumimoji="0" lang="en-US" b="0" i="0" u="none" strike="noStrike" normalizeH="0" noProof="0">
              <a:ln>
                <a:noFill/>
              </a:ln>
              <a:solidFill>
                <a:srgbClr val="FFFFFF"/>
              </a:solidFill>
              <a:effectLst/>
              <a:uLnTx/>
              <a:uFillTx/>
            </a:endParaRPr>
          </a:p>
        </p:txBody>
      </p:sp>
    </p:spTree>
    <p:extLst>
      <p:ext uri="{BB962C8B-B14F-4D97-AF65-F5344CB8AC3E}">
        <p14:creationId xmlns:p14="http://schemas.microsoft.com/office/powerpoint/2010/main" val="17839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06C9-F26D-46CA-93BF-8C27012F6B12}"/>
              </a:ext>
            </a:extLst>
          </p:cNvPr>
          <p:cNvSpPr>
            <a:spLocks noGrp="1"/>
          </p:cNvSpPr>
          <p:nvPr>
            <p:ph type="title"/>
          </p:nvPr>
        </p:nvSpPr>
        <p:spPr/>
        <p:txBody>
          <a:bodyPr/>
          <a:lstStyle/>
          <a:p>
            <a:r>
              <a:rPr lang="en-US"/>
              <a:t>Thank you</a:t>
            </a:r>
          </a:p>
        </p:txBody>
      </p:sp>
      <p:sp>
        <p:nvSpPr>
          <p:cNvPr id="6" name="Slide Number Placeholder 5">
            <a:extLst>
              <a:ext uri="{FF2B5EF4-FFF2-40B4-BE49-F238E27FC236}">
                <a16:creationId xmlns:a16="http://schemas.microsoft.com/office/drawing/2014/main" id="{7359025F-68D1-4F50-8480-3F981455D4DE}"/>
              </a:ext>
            </a:extLst>
          </p:cNvPr>
          <p:cNvSpPr>
            <a:spLocks noGrp="1"/>
          </p:cNvSpPr>
          <p:nvPr>
            <p:ph type="sldNum" sz="quarter" idx="12"/>
          </p:nvPr>
        </p:nvSpPr>
        <p:spPr/>
        <p:txBody>
          <a:bodyPr/>
          <a:lstStyle/>
          <a:p>
            <a:pPr lvl="0"/>
            <a:fld id="{D76B855D-E9CC-4FF8-AD85-6CDC7B89A0DE}" type="slidenum">
              <a:rPr lang="en-US" noProof="0" smtClean="0"/>
              <a:pPr lvl="0"/>
              <a:t>22</a:t>
            </a:fld>
            <a:endParaRPr lang="en-US" noProof="0"/>
          </a:p>
        </p:txBody>
      </p:sp>
    </p:spTree>
    <p:extLst>
      <p:ext uri="{BB962C8B-B14F-4D97-AF65-F5344CB8AC3E}">
        <p14:creationId xmlns:p14="http://schemas.microsoft.com/office/powerpoint/2010/main" val="96225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16DAA-1ACF-4343-A637-D55C4A5DE05B}"/>
              </a:ext>
            </a:extLst>
          </p:cNvPr>
          <p:cNvSpPr>
            <a:spLocks noGrp="1"/>
          </p:cNvSpPr>
          <p:nvPr>
            <p:ph type="title"/>
          </p:nvPr>
        </p:nvSpPr>
        <p:spPr/>
        <p:txBody>
          <a:bodyPr/>
          <a:lstStyle/>
          <a:p>
            <a:r>
              <a:rPr lang="en-US"/>
              <a:t>Timeline for GO Teams</a:t>
            </a:r>
          </a:p>
        </p:txBody>
      </p:sp>
      <p:graphicFrame>
        <p:nvGraphicFramePr>
          <p:cNvPr id="4" name="Content Placeholder 4" descr="timeline SmartArt graphic&#10;">
            <a:extLst>
              <a:ext uri="{FF2B5EF4-FFF2-40B4-BE49-F238E27FC236}">
                <a16:creationId xmlns:a16="http://schemas.microsoft.com/office/drawing/2014/main" id="{E246B7D8-C843-490A-A5BB-04DFA74A3D8D}"/>
              </a:ext>
            </a:extLst>
          </p:cNvPr>
          <p:cNvGraphicFramePr>
            <a:graphicFrameLocks noGrp="1"/>
          </p:cNvGraphicFramePr>
          <p:nvPr>
            <p:ph idx="1"/>
            <p:extLst>
              <p:ext uri="{D42A27DB-BD31-4B8C-83A1-F6EECF244321}">
                <p14:modId xmlns:p14="http://schemas.microsoft.com/office/powerpoint/2010/main" val="2168930262"/>
              </p:ext>
            </p:extLst>
          </p:nvPr>
        </p:nvGraphicFramePr>
        <p:xfrm>
          <a:off x="996696" y="2131187"/>
          <a:ext cx="10195560" cy="3675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AB8B6466-CC56-4078-BB0C-7A0D5CB3F0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rrow: Down 2">
            <a:extLst>
              <a:ext uri="{FF2B5EF4-FFF2-40B4-BE49-F238E27FC236}">
                <a16:creationId xmlns:a16="http://schemas.microsoft.com/office/drawing/2014/main" id="{BBDA472B-547B-9B0B-909E-FD71ACC4E6B8}"/>
              </a:ext>
            </a:extLst>
          </p:cNvPr>
          <p:cNvSpPr/>
          <p:nvPr/>
        </p:nvSpPr>
        <p:spPr>
          <a:xfrm>
            <a:off x="7802310" y="1358574"/>
            <a:ext cx="731378" cy="1213503"/>
          </a:xfrm>
          <a:prstGeom prst="downArrow">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4A7C49E-0BF6-016B-F353-89ED2B2AE1AE}"/>
              </a:ext>
            </a:extLst>
          </p:cNvPr>
          <p:cNvSpPr txBox="1"/>
          <p:nvPr/>
        </p:nvSpPr>
        <p:spPr>
          <a:xfrm>
            <a:off x="7334684" y="953659"/>
            <a:ext cx="1666630" cy="369332"/>
          </a:xfrm>
          <a:prstGeom prst="rect">
            <a:avLst/>
          </a:prstGeom>
          <a:noFill/>
        </p:spPr>
        <p:txBody>
          <a:bodyPr wrap="square" rtlCol="0">
            <a:spAutoFit/>
          </a:bodyPr>
          <a:lstStyle/>
          <a:p>
            <a:r>
              <a:rPr lang="en-US"/>
              <a:t>You are </a:t>
            </a:r>
            <a:r>
              <a:rPr lang="en-US" b="1">
                <a:solidFill>
                  <a:schemeClr val="accent3"/>
                </a:solidFill>
              </a:rPr>
              <a:t>HERE</a:t>
            </a:r>
          </a:p>
        </p:txBody>
      </p:sp>
    </p:spTree>
    <p:extLst>
      <p:ext uri="{BB962C8B-B14F-4D97-AF65-F5344CB8AC3E}">
        <p14:creationId xmlns:p14="http://schemas.microsoft.com/office/powerpoint/2010/main" val="1232250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E49C-11A0-4C95-8A6E-FC7E9C57C105}"/>
              </a:ext>
            </a:extLst>
          </p:cNvPr>
          <p:cNvSpPr>
            <a:spLocks noGrp="1"/>
          </p:cNvSpPr>
          <p:nvPr>
            <p:ph type="title"/>
          </p:nvPr>
        </p:nvSpPr>
        <p:spPr/>
        <p:txBody>
          <a:bodyPr>
            <a:normAutofit/>
          </a:bodyPr>
          <a:lstStyle/>
          <a:p>
            <a:r>
              <a:rPr lang="en-US" sz="5400" b="1"/>
              <a:t>Discussion Items</a:t>
            </a:r>
          </a:p>
        </p:txBody>
      </p:sp>
      <p:sp>
        <p:nvSpPr>
          <p:cNvPr id="3" name="Content Placeholder 2">
            <a:extLst>
              <a:ext uri="{FF2B5EF4-FFF2-40B4-BE49-F238E27FC236}">
                <a16:creationId xmlns:a16="http://schemas.microsoft.com/office/drawing/2014/main" id="{869C3FD2-AF88-4EF1-AFB7-5D31BD5AA0BF}"/>
              </a:ext>
            </a:extLst>
          </p:cNvPr>
          <p:cNvSpPr>
            <a:spLocks noGrp="1"/>
          </p:cNvSpPr>
          <p:nvPr>
            <p:ph idx="1"/>
          </p:nvPr>
        </p:nvSpPr>
        <p:spPr>
          <a:xfrm>
            <a:off x="5617029" y="1844288"/>
            <a:ext cx="5549319" cy="3931920"/>
          </a:xfrm>
        </p:spPr>
        <p:txBody>
          <a:bodyPr>
            <a:normAutofit/>
          </a:bodyPr>
          <a:lstStyle/>
          <a:p>
            <a:pPr marL="0" indent="0">
              <a:lnSpc>
                <a:spcPct val="100000"/>
              </a:lnSpc>
              <a:spcBef>
                <a:spcPts val="0"/>
              </a:spcBef>
              <a:buNone/>
            </a:pPr>
            <a:r>
              <a:rPr lang="en-US" b="1" dirty="0"/>
              <a:t>Current Strategic Plan</a:t>
            </a:r>
          </a:p>
          <a:p>
            <a:pPr marL="0" indent="0">
              <a:lnSpc>
                <a:spcPct val="100000"/>
              </a:lnSpc>
              <a:spcBef>
                <a:spcPts val="0"/>
              </a:spcBef>
              <a:buNone/>
            </a:pPr>
            <a:endParaRPr lang="en-US" dirty="0"/>
          </a:p>
          <a:p>
            <a:pPr marL="0" indent="0">
              <a:lnSpc>
                <a:spcPct val="100000"/>
              </a:lnSpc>
              <a:spcBef>
                <a:spcPts val="0"/>
              </a:spcBef>
              <a:buNone/>
            </a:pPr>
            <a:r>
              <a:rPr lang="en-US" b="1" dirty="0"/>
              <a:t>Continuous Improvement Plan</a:t>
            </a:r>
          </a:p>
          <a:p>
            <a:pPr marL="0" indent="0">
              <a:lnSpc>
                <a:spcPct val="100000"/>
              </a:lnSpc>
              <a:spcBef>
                <a:spcPts val="0"/>
              </a:spcBef>
              <a:buNone/>
            </a:pPr>
            <a:r>
              <a:rPr lang="en-US" dirty="0"/>
              <a:t>	Needs Assessment</a:t>
            </a:r>
          </a:p>
          <a:p>
            <a:pPr marL="0" indent="0">
              <a:lnSpc>
                <a:spcPct val="100000"/>
              </a:lnSpc>
              <a:spcBef>
                <a:spcPts val="0"/>
              </a:spcBef>
              <a:buNone/>
            </a:pPr>
            <a:r>
              <a:rPr lang="en-US" dirty="0"/>
              <a:t>	SMART GOALS</a:t>
            </a:r>
          </a:p>
          <a:p>
            <a:pPr marL="0" indent="0">
              <a:lnSpc>
                <a:spcPct val="100000"/>
              </a:lnSpc>
              <a:spcBef>
                <a:spcPts val="0"/>
              </a:spcBef>
              <a:buNone/>
            </a:pPr>
            <a:r>
              <a:rPr lang="en-US" dirty="0"/>
              <a:t>	Action Plan</a:t>
            </a:r>
          </a:p>
          <a:p>
            <a:pPr marL="0" indent="0">
              <a:lnSpc>
                <a:spcPct val="100000"/>
              </a:lnSpc>
              <a:spcBef>
                <a:spcPts val="0"/>
              </a:spcBef>
              <a:buNone/>
            </a:pPr>
            <a:endParaRPr lang="en-US" dirty="0"/>
          </a:p>
          <a:p>
            <a:pPr marL="0" indent="0">
              <a:lnSpc>
                <a:spcPct val="100000"/>
              </a:lnSpc>
              <a:spcBef>
                <a:spcPts val="0"/>
              </a:spcBef>
              <a:buNone/>
            </a:pPr>
            <a:r>
              <a:rPr lang="en-US" b="1" dirty="0"/>
              <a:t>MAP Data</a:t>
            </a:r>
          </a:p>
          <a:p>
            <a:pPr marL="0" indent="0">
              <a:lnSpc>
                <a:spcPct val="100000"/>
              </a:lnSpc>
              <a:spcBef>
                <a:spcPts val="0"/>
              </a:spcBef>
              <a:buNone/>
            </a:pPr>
            <a:r>
              <a:rPr lang="en-US" dirty="0"/>
              <a:t>	Data Protocol</a:t>
            </a:r>
          </a:p>
        </p:txBody>
      </p:sp>
      <p:sp>
        <p:nvSpPr>
          <p:cNvPr id="6" name="Slide Number Placeholder 5">
            <a:extLst>
              <a:ext uri="{FF2B5EF4-FFF2-40B4-BE49-F238E27FC236}">
                <a16:creationId xmlns:a16="http://schemas.microsoft.com/office/drawing/2014/main" id="{88AB1A36-2D6E-4392-AAA4-996FFE0320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60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p:txBody>
          <a:bodyPr/>
          <a:lstStyle/>
          <a:p>
            <a:r>
              <a:rPr lang="en-US">
                <a:solidFill>
                  <a:srgbClr val="FFFFFF"/>
                </a:solidFill>
              </a:rPr>
              <a:t>Current</a:t>
            </a:r>
            <a:br>
              <a:rPr lang="en-US">
                <a:solidFill>
                  <a:srgbClr val="FFFFFF"/>
                </a:solidFill>
              </a:rPr>
            </a:br>
            <a:r>
              <a:rPr lang="en-US">
                <a:solidFill>
                  <a:srgbClr val="FFFFFF"/>
                </a:solidFill>
              </a:rPr>
              <a:t>Strategic Plan</a:t>
            </a:r>
            <a:endParaRPr lang="en-US"/>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a:lstStyle/>
          <a:p>
            <a:r>
              <a:rPr lang="en-US">
                <a:solidFill>
                  <a:srgbClr val="FFFFFF"/>
                </a:solidFill>
              </a:rPr>
              <a:t>2021-2025</a:t>
            </a:r>
          </a:p>
          <a:p>
            <a:endParaRPr lang="en-US"/>
          </a:p>
        </p:txBody>
      </p:sp>
    </p:spTree>
    <p:extLst>
      <p:ext uri="{BB962C8B-B14F-4D97-AF65-F5344CB8AC3E}">
        <p14:creationId xmlns:p14="http://schemas.microsoft.com/office/powerpoint/2010/main" val="4283594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8FFD21CE-7A2D-4CB5-AC11-6E5CB7F735F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Presentation Title</a:t>
            </a:r>
          </a:p>
        </p:txBody>
      </p:sp>
      <p:sp>
        <p:nvSpPr>
          <p:cNvPr id="8" name="Slide Number Placeholder 7">
            <a:extLst>
              <a:ext uri="{FF2B5EF4-FFF2-40B4-BE49-F238E27FC236}">
                <a16:creationId xmlns:a16="http://schemas.microsoft.com/office/drawing/2014/main" id="{A8C87077-3DA0-43A0-9187-E1AACEF316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object 2">
            <a:extLst>
              <a:ext uri="{FF2B5EF4-FFF2-40B4-BE49-F238E27FC236}">
                <a16:creationId xmlns:a16="http://schemas.microsoft.com/office/drawing/2014/main" id="{1BFB6566-138E-31B0-FEA9-30DFA517D047}"/>
              </a:ext>
            </a:extLst>
          </p:cNvPr>
          <p:cNvSpPr txBox="1"/>
          <p:nvPr/>
        </p:nvSpPr>
        <p:spPr>
          <a:xfrm>
            <a:off x="1632000" y="1873123"/>
            <a:ext cx="1620520" cy="391795"/>
          </a:xfrm>
          <a:prstGeom prst="rect">
            <a:avLst/>
          </a:prstGeom>
        </p:spPr>
        <p:txBody>
          <a:bodyPr vert="horz" wrap="square" lIns="0" tIns="12700" rIns="0" bIns="0" rtlCol="0">
            <a:spAutoFit/>
          </a:bodyPr>
          <a:lstStyle/>
          <a:p>
            <a:pPr marL="495934" marR="5080" indent="-483870" defTabSz="457200">
              <a:spcBef>
                <a:spcPts val="100"/>
              </a:spcBef>
            </a:pPr>
            <a:r>
              <a:rPr sz="1200" b="1" i="1" spc="-5">
                <a:solidFill>
                  <a:srgbClr val="151515"/>
                </a:solidFill>
                <a:latin typeface="Calibri"/>
                <a:cs typeface="Calibri"/>
              </a:rPr>
              <a:t>APS </a:t>
            </a:r>
            <a:r>
              <a:rPr sz="1200" b="1" i="1">
                <a:solidFill>
                  <a:srgbClr val="151515"/>
                </a:solidFill>
                <a:latin typeface="Calibri"/>
                <a:cs typeface="Calibri"/>
              </a:rPr>
              <a:t>Strategic </a:t>
            </a:r>
            <a:r>
              <a:rPr sz="1200" b="1" i="1" spc="-5">
                <a:solidFill>
                  <a:srgbClr val="151515"/>
                </a:solidFill>
                <a:latin typeface="Calibri"/>
                <a:cs typeface="Calibri"/>
              </a:rPr>
              <a:t>Priorities </a:t>
            </a:r>
            <a:r>
              <a:rPr sz="1200" b="1" i="1">
                <a:solidFill>
                  <a:srgbClr val="151515"/>
                </a:solidFill>
                <a:latin typeface="Calibri"/>
                <a:cs typeface="Calibri"/>
              </a:rPr>
              <a:t>&amp; </a:t>
            </a:r>
            <a:r>
              <a:rPr sz="1200" b="1" i="1" spc="-260">
                <a:solidFill>
                  <a:srgbClr val="151515"/>
                </a:solidFill>
                <a:latin typeface="Calibri"/>
                <a:cs typeface="Calibri"/>
              </a:rPr>
              <a:t> </a:t>
            </a:r>
            <a:r>
              <a:rPr sz="1200" b="1" i="1" spc="-5">
                <a:solidFill>
                  <a:srgbClr val="151515"/>
                </a:solidFill>
                <a:latin typeface="Calibri"/>
                <a:cs typeface="Calibri"/>
              </a:rPr>
              <a:t>Initiatives</a:t>
            </a:r>
            <a:endParaRPr sz="1200">
              <a:solidFill>
                <a:prstClr val="black"/>
              </a:solidFill>
              <a:latin typeface="Calibri"/>
              <a:cs typeface="Calibri"/>
            </a:endParaRPr>
          </a:p>
        </p:txBody>
      </p:sp>
      <p:sp>
        <p:nvSpPr>
          <p:cNvPr id="12" name="object 3">
            <a:extLst>
              <a:ext uri="{FF2B5EF4-FFF2-40B4-BE49-F238E27FC236}">
                <a16:creationId xmlns:a16="http://schemas.microsoft.com/office/drawing/2014/main" id="{F65008A8-9C8D-A9D1-2198-A726A98CA3AE}"/>
              </a:ext>
            </a:extLst>
          </p:cNvPr>
          <p:cNvSpPr txBox="1"/>
          <p:nvPr/>
        </p:nvSpPr>
        <p:spPr>
          <a:xfrm>
            <a:off x="6182868" y="2327148"/>
            <a:ext cx="4003675" cy="655308"/>
          </a:xfrm>
          <a:prstGeom prst="rect">
            <a:avLst/>
          </a:prstGeom>
          <a:solidFill>
            <a:srgbClr val="F1F1F1"/>
          </a:solidFill>
        </p:spPr>
        <p:txBody>
          <a:bodyPr vert="horz" wrap="square" lIns="0" tIns="39370" rIns="0" bIns="0" rtlCol="0">
            <a:spAutoFit/>
          </a:bodyPr>
          <a:lstStyle/>
          <a:p>
            <a:pPr marL="92710" defTabSz="457200">
              <a:spcBef>
                <a:spcPts val="310"/>
              </a:spcBef>
            </a:pPr>
            <a:r>
              <a:rPr sz="1000" b="1" spc="-5">
                <a:solidFill>
                  <a:prstClr val="black"/>
                </a:solidFill>
                <a:latin typeface="Calibri"/>
                <a:cs typeface="Calibri"/>
              </a:rPr>
              <a:t>1</a:t>
            </a:r>
            <a:r>
              <a:rPr sz="1000" b="1" spc="-10">
                <a:solidFill>
                  <a:prstClr val="black"/>
                </a:solidFill>
                <a:latin typeface="Calibri"/>
                <a:cs typeface="Calibri"/>
              </a:rPr>
              <a:t>A</a:t>
            </a:r>
            <a:r>
              <a:rPr sz="1000" b="1" spc="-5">
                <a:solidFill>
                  <a:prstClr val="black"/>
                </a:solidFill>
                <a:latin typeface="Calibri"/>
                <a:cs typeface="Calibri"/>
              </a:rPr>
              <a:t>.</a:t>
            </a:r>
            <a:r>
              <a:rPr sz="1000" b="1">
                <a:solidFill>
                  <a:prstClr val="black"/>
                </a:solidFill>
                <a:latin typeface="Calibri"/>
                <a:cs typeface="Calibri"/>
              </a:rPr>
              <a:t> </a:t>
            </a:r>
            <a:r>
              <a:rPr sz="1000" spc="-5">
                <a:solidFill>
                  <a:prstClr val="black"/>
                </a:solidFill>
                <a:latin typeface="Calibri"/>
                <a:cs typeface="Calibri"/>
              </a:rPr>
              <a:t>t</a:t>
            </a:r>
            <a:r>
              <a:rPr sz="1000">
                <a:solidFill>
                  <a:prstClr val="black"/>
                </a:solidFill>
                <a:latin typeface="Calibri"/>
                <a:cs typeface="Calibri"/>
              </a:rPr>
              <a:t>b</a:t>
            </a:r>
            <a:r>
              <a:rPr sz="1000" spc="-5">
                <a:solidFill>
                  <a:prstClr val="black"/>
                </a:solidFill>
                <a:latin typeface="Calibri"/>
                <a:cs typeface="Calibri"/>
              </a:rPr>
              <a:t>d</a:t>
            </a:r>
            <a:endParaRPr sz="1000">
              <a:solidFill>
                <a:prstClr val="black"/>
              </a:solidFill>
              <a:latin typeface="Calibri"/>
              <a:cs typeface="Calibri"/>
            </a:endParaRPr>
          </a:p>
          <a:p>
            <a:pPr marL="92710" defTabSz="457200">
              <a:spcBef>
                <a:spcPts val="605"/>
              </a:spcBef>
            </a:pPr>
            <a:r>
              <a:rPr sz="1000" b="1" spc="-5">
                <a:solidFill>
                  <a:prstClr val="black"/>
                </a:solidFill>
                <a:latin typeface="Calibri"/>
                <a:cs typeface="Calibri"/>
              </a:rPr>
              <a:t>1B. </a:t>
            </a:r>
            <a:r>
              <a:rPr sz="1000" spc="-5">
                <a:solidFill>
                  <a:prstClr val="black"/>
                </a:solidFill>
                <a:latin typeface="Calibri"/>
                <a:cs typeface="Calibri"/>
              </a:rPr>
              <a:t>t</a:t>
            </a:r>
            <a:r>
              <a:rPr sz="1000">
                <a:solidFill>
                  <a:prstClr val="black"/>
                </a:solidFill>
                <a:latin typeface="Calibri"/>
                <a:cs typeface="Calibri"/>
              </a:rPr>
              <a:t>b</a:t>
            </a:r>
            <a:r>
              <a:rPr sz="1000" spc="-5">
                <a:solidFill>
                  <a:prstClr val="black"/>
                </a:solidFill>
                <a:latin typeface="Calibri"/>
                <a:cs typeface="Calibri"/>
              </a:rPr>
              <a:t>d</a:t>
            </a:r>
            <a:endParaRPr sz="1000">
              <a:solidFill>
                <a:prstClr val="black"/>
              </a:solidFill>
              <a:latin typeface="Calibri"/>
              <a:cs typeface="Calibri"/>
            </a:endParaRPr>
          </a:p>
          <a:p>
            <a:pPr marL="92710" defTabSz="457200">
              <a:spcBef>
                <a:spcPts val="585"/>
              </a:spcBef>
            </a:pPr>
            <a:r>
              <a:rPr sz="1000" b="1" spc="-5">
                <a:solidFill>
                  <a:prstClr val="black"/>
                </a:solidFill>
                <a:latin typeface="Calibri"/>
                <a:cs typeface="Calibri"/>
              </a:rPr>
              <a:t>1C. </a:t>
            </a:r>
            <a:r>
              <a:rPr sz="1000" spc="-5">
                <a:solidFill>
                  <a:prstClr val="black"/>
                </a:solidFill>
                <a:latin typeface="Calibri"/>
                <a:cs typeface="Calibri"/>
              </a:rPr>
              <a:t>t</a:t>
            </a:r>
            <a:r>
              <a:rPr sz="1000">
                <a:solidFill>
                  <a:prstClr val="black"/>
                </a:solidFill>
                <a:latin typeface="Calibri"/>
                <a:cs typeface="Calibri"/>
              </a:rPr>
              <a:t>b</a:t>
            </a:r>
            <a:r>
              <a:rPr sz="1000" spc="-5">
                <a:solidFill>
                  <a:prstClr val="black"/>
                </a:solidFill>
                <a:latin typeface="Calibri"/>
                <a:cs typeface="Calibri"/>
              </a:rPr>
              <a:t>d</a:t>
            </a:r>
            <a:endParaRPr sz="1000">
              <a:solidFill>
                <a:prstClr val="black"/>
              </a:solidFill>
              <a:latin typeface="Calibri"/>
              <a:cs typeface="Calibri"/>
            </a:endParaRPr>
          </a:p>
        </p:txBody>
      </p:sp>
      <p:sp>
        <p:nvSpPr>
          <p:cNvPr id="13" name="object 4">
            <a:extLst>
              <a:ext uri="{FF2B5EF4-FFF2-40B4-BE49-F238E27FC236}">
                <a16:creationId xmlns:a16="http://schemas.microsoft.com/office/drawing/2014/main" id="{2ADA3490-06D9-B01E-FB97-73FF26D3D41F}"/>
              </a:ext>
            </a:extLst>
          </p:cNvPr>
          <p:cNvSpPr/>
          <p:nvPr/>
        </p:nvSpPr>
        <p:spPr>
          <a:xfrm>
            <a:off x="6182868" y="3630167"/>
            <a:ext cx="4003675" cy="477520"/>
          </a:xfrm>
          <a:custGeom>
            <a:avLst/>
            <a:gdLst/>
            <a:ahLst/>
            <a:cxnLst/>
            <a:rect l="l" t="t" r="r" b="b"/>
            <a:pathLst>
              <a:path w="4003675" h="477520">
                <a:moveTo>
                  <a:pt x="4003547" y="0"/>
                </a:moveTo>
                <a:lnTo>
                  <a:pt x="0" y="0"/>
                </a:lnTo>
                <a:lnTo>
                  <a:pt x="0" y="477011"/>
                </a:lnTo>
                <a:lnTo>
                  <a:pt x="4003547" y="477011"/>
                </a:lnTo>
                <a:lnTo>
                  <a:pt x="4003547" y="0"/>
                </a:lnTo>
                <a:close/>
              </a:path>
            </a:pathLst>
          </a:custGeom>
          <a:solidFill>
            <a:srgbClr val="DDEAF6"/>
          </a:solidFill>
        </p:spPr>
        <p:txBody>
          <a:bodyPr wrap="square" lIns="0" tIns="0" rIns="0" bIns="0" rtlCol="0"/>
          <a:lstStyle/>
          <a:p>
            <a:pPr defTabSz="457200"/>
            <a:endParaRPr>
              <a:solidFill>
                <a:prstClr val="black"/>
              </a:solidFill>
              <a:latin typeface="Sabon Next LT"/>
            </a:endParaRPr>
          </a:p>
        </p:txBody>
      </p:sp>
      <p:sp>
        <p:nvSpPr>
          <p:cNvPr id="14" name="object 5">
            <a:extLst>
              <a:ext uri="{FF2B5EF4-FFF2-40B4-BE49-F238E27FC236}">
                <a16:creationId xmlns:a16="http://schemas.microsoft.com/office/drawing/2014/main" id="{F8DE9657-DF86-3574-49D9-117536EF3F46}"/>
              </a:ext>
            </a:extLst>
          </p:cNvPr>
          <p:cNvSpPr txBox="1"/>
          <p:nvPr/>
        </p:nvSpPr>
        <p:spPr>
          <a:xfrm>
            <a:off x="6262879" y="3582060"/>
            <a:ext cx="479425" cy="482600"/>
          </a:xfrm>
          <a:prstGeom prst="rect">
            <a:avLst/>
          </a:prstGeom>
        </p:spPr>
        <p:txBody>
          <a:bodyPr vert="horz" wrap="square" lIns="0" tIns="88900" rIns="0" bIns="0" rtlCol="0">
            <a:spAutoFit/>
          </a:bodyPr>
          <a:lstStyle/>
          <a:p>
            <a:pPr marL="12700" defTabSz="457200">
              <a:spcBef>
                <a:spcPts val="700"/>
              </a:spcBef>
            </a:pPr>
            <a:r>
              <a:rPr sz="1000" b="1" spc="-10">
                <a:solidFill>
                  <a:prstClr val="black"/>
                </a:solidFill>
                <a:latin typeface="Calibri"/>
                <a:cs typeface="Calibri"/>
              </a:rPr>
              <a:t>T</a:t>
            </a:r>
            <a:r>
              <a:rPr sz="1000" b="1" spc="-5">
                <a:solidFill>
                  <a:prstClr val="black"/>
                </a:solidFill>
                <a:latin typeface="Calibri"/>
                <a:cs typeface="Calibri"/>
              </a:rPr>
              <a:t>B</a:t>
            </a:r>
            <a:r>
              <a:rPr sz="1000" b="1" spc="-10">
                <a:solidFill>
                  <a:prstClr val="black"/>
                </a:solidFill>
                <a:latin typeface="Calibri"/>
                <a:cs typeface="Calibri"/>
              </a:rPr>
              <a:t>D</a:t>
            </a:r>
            <a:r>
              <a:rPr sz="1000" b="1" spc="-5">
                <a:solidFill>
                  <a:prstClr val="black"/>
                </a:solidFill>
                <a:latin typeface="Calibri"/>
                <a:cs typeface="Calibri"/>
              </a:rPr>
              <a:t>:</a:t>
            </a:r>
            <a:r>
              <a:rPr sz="1000" b="1">
                <a:solidFill>
                  <a:prstClr val="black"/>
                </a:solidFill>
                <a:latin typeface="Calibri"/>
                <a:cs typeface="Calibri"/>
              </a:rPr>
              <a:t> </a:t>
            </a:r>
            <a:r>
              <a:rPr sz="1000" spc="-5">
                <a:solidFill>
                  <a:prstClr val="black"/>
                </a:solidFill>
                <a:latin typeface="Calibri"/>
                <a:cs typeface="Calibri"/>
              </a:rPr>
              <a:t>t</a:t>
            </a:r>
            <a:r>
              <a:rPr sz="1000">
                <a:solidFill>
                  <a:prstClr val="black"/>
                </a:solidFill>
                <a:latin typeface="Calibri"/>
                <a:cs typeface="Calibri"/>
              </a:rPr>
              <a:t>b</a:t>
            </a:r>
            <a:r>
              <a:rPr sz="1000" spc="-5">
                <a:solidFill>
                  <a:prstClr val="black"/>
                </a:solidFill>
                <a:latin typeface="Calibri"/>
                <a:cs typeface="Calibri"/>
              </a:rPr>
              <a:t>d</a:t>
            </a:r>
            <a:endParaRPr sz="1000">
              <a:solidFill>
                <a:prstClr val="black"/>
              </a:solidFill>
              <a:latin typeface="Calibri"/>
              <a:cs typeface="Calibri"/>
            </a:endParaRPr>
          </a:p>
          <a:p>
            <a:pPr marL="12700" defTabSz="457200">
              <a:spcBef>
                <a:spcPts val="600"/>
              </a:spcBef>
            </a:pPr>
            <a:r>
              <a:rPr sz="1000" b="1" spc="-10">
                <a:solidFill>
                  <a:prstClr val="black"/>
                </a:solidFill>
                <a:latin typeface="Calibri"/>
                <a:cs typeface="Calibri"/>
              </a:rPr>
              <a:t>T</a:t>
            </a:r>
            <a:r>
              <a:rPr sz="1000" b="1" spc="-5">
                <a:solidFill>
                  <a:prstClr val="black"/>
                </a:solidFill>
                <a:latin typeface="Calibri"/>
                <a:cs typeface="Calibri"/>
              </a:rPr>
              <a:t>B</a:t>
            </a:r>
            <a:r>
              <a:rPr sz="1000" b="1" spc="-10">
                <a:solidFill>
                  <a:prstClr val="black"/>
                </a:solidFill>
                <a:latin typeface="Calibri"/>
                <a:cs typeface="Calibri"/>
              </a:rPr>
              <a:t>D</a:t>
            </a:r>
            <a:r>
              <a:rPr sz="1000" b="1" spc="-5">
                <a:solidFill>
                  <a:prstClr val="black"/>
                </a:solidFill>
                <a:latin typeface="Calibri"/>
                <a:cs typeface="Calibri"/>
              </a:rPr>
              <a:t>:</a:t>
            </a:r>
            <a:r>
              <a:rPr sz="1000" b="1">
                <a:solidFill>
                  <a:prstClr val="black"/>
                </a:solidFill>
                <a:latin typeface="Calibri"/>
                <a:cs typeface="Calibri"/>
              </a:rPr>
              <a:t> </a:t>
            </a:r>
            <a:r>
              <a:rPr sz="1000" spc="-5">
                <a:solidFill>
                  <a:prstClr val="black"/>
                </a:solidFill>
                <a:latin typeface="Calibri"/>
                <a:cs typeface="Calibri"/>
              </a:rPr>
              <a:t>t</a:t>
            </a:r>
            <a:r>
              <a:rPr sz="1000">
                <a:solidFill>
                  <a:prstClr val="black"/>
                </a:solidFill>
                <a:latin typeface="Calibri"/>
                <a:cs typeface="Calibri"/>
              </a:rPr>
              <a:t>b</a:t>
            </a:r>
            <a:r>
              <a:rPr sz="1000" spc="-5">
                <a:solidFill>
                  <a:prstClr val="black"/>
                </a:solidFill>
                <a:latin typeface="Calibri"/>
                <a:cs typeface="Calibri"/>
              </a:rPr>
              <a:t>d</a:t>
            </a:r>
            <a:endParaRPr sz="1000">
              <a:solidFill>
                <a:prstClr val="black"/>
              </a:solidFill>
              <a:latin typeface="Calibri"/>
              <a:cs typeface="Calibri"/>
            </a:endParaRPr>
          </a:p>
        </p:txBody>
      </p:sp>
      <p:sp>
        <p:nvSpPr>
          <p:cNvPr id="15" name="object 6">
            <a:extLst>
              <a:ext uri="{FF2B5EF4-FFF2-40B4-BE49-F238E27FC236}">
                <a16:creationId xmlns:a16="http://schemas.microsoft.com/office/drawing/2014/main" id="{70BD9303-64B8-9C70-D7CA-70F0A140A751}"/>
              </a:ext>
            </a:extLst>
          </p:cNvPr>
          <p:cNvSpPr txBox="1"/>
          <p:nvPr/>
        </p:nvSpPr>
        <p:spPr>
          <a:xfrm>
            <a:off x="6182868" y="4703065"/>
            <a:ext cx="4003675" cy="194925"/>
          </a:xfrm>
          <a:prstGeom prst="rect">
            <a:avLst/>
          </a:prstGeom>
          <a:solidFill>
            <a:srgbClr val="FAE3D3"/>
          </a:solidFill>
        </p:spPr>
        <p:txBody>
          <a:bodyPr vert="horz" wrap="square" lIns="0" tIns="40640" rIns="0" bIns="0" rtlCol="0">
            <a:spAutoFit/>
          </a:bodyPr>
          <a:lstStyle/>
          <a:p>
            <a:pPr marL="92710" defTabSz="457200">
              <a:spcBef>
                <a:spcPts val="320"/>
              </a:spcBef>
            </a:pPr>
            <a:r>
              <a:rPr sz="1000" b="1" spc="-5">
                <a:solidFill>
                  <a:prstClr val="black"/>
                </a:solidFill>
                <a:latin typeface="Calibri"/>
                <a:cs typeface="Calibri"/>
              </a:rPr>
              <a:t>TBD:</a:t>
            </a:r>
            <a:r>
              <a:rPr sz="1000" b="1" spc="-35">
                <a:solidFill>
                  <a:prstClr val="black"/>
                </a:solidFill>
                <a:latin typeface="Calibri"/>
                <a:cs typeface="Calibri"/>
              </a:rPr>
              <a:t> </a:t>
            </a:r>
            <a:r>
              <a:rPr sz="1000" spc="-5">
                <a:solidFill>
                  <a:prstClr val="black"/>
                </a:solidFill>
                <a:latin typeface="Calibri"/>
                <a:cs typeface="Calibri"/>
              </a:rPr>
              <a:t>tbd</a:t>
            </a:r>
            <a:endParaRPr sz="1000">
              <a:solidFill>
                <a:prstClr val="black"/>
              </a:solidFill>
              <a:latin typeface="Calibri"/>
              <a:cs typeface="Calibri"/>
            </a:endParaRPr>
          </a:p>
        </p:txBody>
      </p:sp>
      <p:sp>
        <p:nvSpPr>
          <p:cNvPr id="16" name="object 7">
            <a:extLst>
              <a:ext uri="{FF2B5EF4-FFF2-40B4-BE49-F238E27FC236}">
                <a16:creationId xmlns:a16="http://schemas.microsoft.com/office/drawing/2014/main" id="{F9AF6E19-565A-0DBB-64B9-6C523C0B0026}"/>
              </a:ext>
            </a:extLst>
          </p:cNvPr>
          <p:cNvSpPr txBox="1"/>
          <p:nvPr/>
        </p:nvSpPr>
        <p:spPr>
          <a:xfrm>
            <a:off x="6182868" y="5716524"/>
            <a:ext cx="4003675" cy="194925"/>
          </a:xfrm>
          <a:prstGeom prst="rect">
            <a:avLst/>
          </a:prstGeom>
          <a:solidFill>
            <a:srgbClr val="FFF1CC"/>
          </a:solidFill>
        </p:spPr>
        <p:txBody>
          <a:bodyPr vert="horz" wrap="square" lIns="0" tIns="40640" rIns="0" bIns="0" rtlCol="0">
            <a:spAutoFit/>
          </a:bodyPr>
          <a:lstStyle/>
          <a:p>
            <a:pPr marL="92710" defTabSz="457200">
              <a:spcBef>
                <a:spcPts val="320"/>
              </a:spcBef>
            </a:pPr>
            <a:r>
              <a:rPr sz="1000" b="1" spc="-5">
                <a:solidFill>
                  <a:prstClr val="black"/>
                </a:solidFill>
                <a:latin typeface="Calibri"/>
                <a:cs typeface="Calibri"/>
              </a:rPr>
              <a:t>TBD:</a:t>
            </a:r>
            <a:r>
              <a:rPr sz="1000" b="1" spc="-35">
                <a:solidFill>
                  <a:prstClr val="black"/>
                </a:solidFill>
                <a:latin typeface="Calibri"/>
                <a:cs typeface="Calibri"/>
              </a:rPr>
              <a:t> </a:t>
            </a:r>
            <a:r>
              <a:rPr sz="1000" spc="-5">
                <a:solidFill>
                  <a:prstClr val="black"/>
                </a:solidFill>
                <a:latin typeface="Calibri"/>
                <a:cs typeface="Calibri"/>
              </a:rPr>
              <a:t>tbd</a:t>
            </a:r>
            <a:endParaRPr sz="1000">
              <a:solidFill>
                <a:prstClr val="black"/>
              </a:solidFill>
              <a:latin typeface="Calibri"/>
              <a:cs typeface="Calibri"/>
            </a:endParaRPr>
          </a:p>
        </p:txBody>
      </p:sp>
      <p:sp>
        <p:nvSpPr>
          <p:cNvPr id="17" name="object 8">
            <a:extLst>
              <a:ext uri="{FF2B5EF4-FFF2-40B4-BE49-F238E27FC236}">
                <a16:creationId xmlns:a16="http://schemas.microsoft.com/office/drawing/2014/main" id="{BA4245FF-E82D-DF41-6B43-776CA62BDE90}"/>
              </a:ext>
            </a:extLst>
          </p:cNvPr>
          <p:cNvSpPr txBox="1"/>
          <p:nvPr/>
        </p:nvSpPr>
        <p:spPr>
          <a:xfrm>
            <a:off x="5587746" y="23240"/>
            <a:ext cx="995680" cy="228268"/>
          </a:xfrm>
          <a:prstGeom prst="rect">
            <a:avLst/>
          </a:prstGeom>
        </p:spPr>
        <p:txBody>
          <a:bodyPr vert="horz" wrap="square" lIns="0" tIns="12700" rIns="0" bIns="0" rtlCol="0">
            <a:spAutoFit/>
          </a:bodyPr>
          <a:lstStyle/>
          <a:p>
            <a:pPr marL="12700" defTabSz="457200">
              <a:spcBef>
                <a:spcPts val="100"/>
              </a:spcBef>
            </a:pPr>
            <a:r>
              <a:rPr sz="1400" b="1">
                <a:solidFill>
                  <a:srgbClr val="151515"/>
                </a:solidFill>
                <a:latin typeface="Calibri"/>
                <a:cs typeface="Calibri"/>
              </a:rPr>
              <a:t>School</a:t>
            </a:r>
            <a:r>
              <a:rPr sz="1400" b="1" spc="-75">
                <a:solidFill>
                  <a:srgbClr val="151515"/>
                </a:solidFill>
                <a:latin typeface="Calibri"/>
                <a:cs typeface="Calibri"/>
              </a:rPr>
              <a:t> </a:t>
            </a:r>
            <a:r>
              <a:rPr sz="1400" b="1">
                <a:solidFill>
                  <a:srgbClr val="151515"/>
                </a:solidFill>
                <a:latin typeface="Calibri"/>
                <a:cs typeface="Calibri"/>
              </a:rPr>
              <a:t>Name</a:t>
            </a:r>
            <a:endParaRPr sz="1400">
              <a:solidFill>
                <a:prstClr val="black"/>
              </a:solidFill>
              <a:latin typeface="Calibri"/>
              <a:cs typeface="Calibri"/>
            </a:endParaRPr>
          </a:p>
        </p:txBody>
      </p:sp>
      <p:sp>
        <p:nvSpPr>
          <p:cNvPr id="18" name="object 9">
            <a:extLst>
              <a:ext uri="{FF2B5EF4-FFF2-40B4-BE49-F238E27FC236}">
                <a16:creationId xmlns:a16="http://schemas.microsoft.com/office/drawing/2014/main" id="{6CF743E7-4610-C1F9-9DEC-C1C8A2B5341B}"/>
              </a:ext>
            </a:extLst>
          </p:cNvPr>
          <p:cNvSpPr txBox="1"/>
          <p:nvPr/>
        </p:nvSpPr>
        <p:spPr>
          <a:xfrm>
            <a:off x="1595730" y="675894"/>
            <a:ext cx="875665" cy="197490"/>
          </a:xfrm>
          <a:prstGeom prst="rect">
            <a:avLst/>
          </a:prstGeom>
        </p:spPr>
        <p:txBody>
          <a:bodyPr vert="horz" wrap="square" lIns="0" tIns="12700" rIns="0" bIns="0" rtlCol="0">
            <a:spAutoFit/>
          </a:bodyPr>
          <a:lstStyle/>
          <a:p>
            <a:pPr marL="12700" defTabSz="457200">
              <a:spcBef>
                <a:spcPts val="100"/>
              </a:spcBef>
            </a:pPr>
            <a:r>
              <a:rPr sz="1200" b="1" i="1" spc="-5">
                <a:solidFill>
                  <a:srgbClr val="151515"/>
                </a:solidFill>
                <a:latin typeface="Calibri"/>
                <a:cs typeface="Calibri"/>
              </a:rPr>
              <a:t>SMART</a:t>
            </a:r>
            <a:r>
              <a:rPr sz="1200" b="1" i="1" spc="-40">
                <a:solidFill>
                  <a:srgbClr val="151515"/>
                </a:solidFill>
                <a:latin typeface="Calibri"/>
                <a:cs typeface="Calibri"/>
              </a:rPr>
              <a:t> </a:t>
            </a:r>
            <a:r>
              <a:rPr sz="1200" b="1" i="1" spc="-5">
                <a:solidFill>
                  <a:srgbClr val="151515"/>
                </a:solidFill>
                <a:latin typeface="Calibri"/>
                <a:cs typeface="Calibri"/>
              </a:rPr>
              <a:t>Goals</a:t>
            </a:r>
            <a:endParaRPr sz="1200">
              <a:solidFill>
                <a:prstClr val="black"/>
              </a:solidFill>
              <a:latin typeface="Calibri"/>
              <a:cs typeface="Calibri"/>
            </a:endParaRPr>
          </a:p>
        </p:txBody>
      </p:sp>
      <p:sp>
        <p:nvSpPr>
          <p:cNvPr id="19" name="object 10">
            <a:extLst>
              <a:ext uri="{FF2B5EF4-FFF2-40B4-BE49-F238E27FC236}">
                <a16:creationId xmlns:a16="http://schemas.microsoft.com/office/drawing/2014/main" id="{502C5DD4-2603-7978-5292-05D00D8CEE24}"/>
              </a:ext>
            </a:extLst>
          </p:cNvPr>
          <p:cNvSpPr txBox="1"/>
          <p:nvPr/>
        </p:nvSpPr>
        <p:spPr>
          <a:xfrm>
            <a:off x="6175376" y="2002028"/>
            <a:ext cx="1116965" cy="197490"/>
          </a:xfrm>
          <a:prstGeom prst="rect">
            <a:avLst/>
          </a:prstGeom>
        </p:spPr>
        <p:txBody>
          <a:bodyPr vert="horz" wrap="square" lIns="0" tIns="12700" rIns="0" bIns="0" rtlCol="0">
            <a:spAutoFit/>
          </a:bodyPr>
          <a:lstStyle/>
          <a:p>
            <a:pPr marL="12700" defTabSz="457200">
              <a:spcBef>
                <a:spcPts val="100"/>
              </a:spcBef>
            </a:pPr>
            <a:r>
              <a:rPr sz="1200" b="1" i="1" spc="-5">
                <a:solidFill>
                  <a:srgbClr val="151515"/>
                </a:solidFill>
                <a:latin typeface="Calibri"/>
                <a:cs typeface="Calibri"/>
              </a:rPr>
              <a:t>School Strategies</a:t>
            </a:r>
            <a:endParaRPr sz="1200">
              <a:solidFill>
                <a:prstClr val="black"/>
              </a:solidFill>
              <a:latin typeface="Calibri"/>
              <a:cs typeface="Calibri"/>
            </a:endParaRPr>
          </a:p>
        </p:txBody>
      </p:sp>
      <p:sp>
        <p:nvSpPr>
          <p:cNvPr id="20" name="object 11">
            <a:extLst>
              <a:ext uri="{FF2B5EF4-FFF2-40B4-BE49-F238E27FC236}">
                <a16:creationId xmlns:a16="http://schemas.microsoft.com/office/drawing/2014/main" id="{CE4BA42D-C137-CE14-8E8B-1B34F28212C1}"/>
              </a:ext>
            </a:extLst>
          </p:cNvPr>
          <p:cNvSpPr txBox="1"/>
          <p:nvPr/>
        </p:nvSpPr>
        <p:spPr>
          <a:xfrm>
            <a:off x="2162555" y="946403"/>
            <a:ext cx="1912620" cy="484748"/>
          </a:xfrm>
          <a:prstGeom prst="rect">
            <a:avLst/>
          </a:prstGeom>
          <a:ln w="12700">
            <a:solidFill>
              <a:srgbClr val="A4A4A4"/>
            </a:solidFill>
          </a:ln>
        </p:spPr>
        <p:txBody>
          <a:bodyPr vert="horz" wrap="square" lIns="0" tIns="0" rIns="0" bIns="0" rtlCol="0">
            <a:spAutoFit/>
          </a:bodyPr>
          <a:lstStyle/>
          <a:p>
            <a:pPr defTabSz="457200"/>
            <a:endParaRPr sz="1200">
              <a:solidFill>
                <a:prstClr val="black"/>
              </a:solidFill>
              <a:latin typeface="Times New Roman"/>
              <a:cs typeface="Times New Roman"/>
            </a:endParaRPr>
          </a:p>
          <a:p>
            <a:pPr algn="ctr" defTabSz="457200">
              <a:spcBef>
                <a:spcPts val="900"/>
              </a:spcBef>
            </a:pPr>
            <a:r>
              <a:rPr sz="1200" spc="-5">
                <a:solidFill>
                  <a:prstClr val="black"/>
                </a:solidFill>
                <a:latin typeface="Calibri"/>
                <a:cs typeface="Calibri"/>
              </a:rPr>
              <a:t>TBD</a:t>
            </a:r>
            <a:endParaRPr sz="1200">
              <a:solidFill>
                <a:prstClr val="black"/>
              </a:solidFill>
              <a:latin typeface="Calibri"/>
              <a:cs typeface="Calibri"/>
            </a:endParaRPr>
          </a:p>
        </p:txBody>
      </p:sp>
      <p:sp>
        <p:nvSpPr>
          <p:cNvPr id="21" name="object 12">
            <a:extLst>
              <a:ext uri="{FF2B5EF4-FFF2-40B4-BE49-F238E27FC236}">
                <a16:creationId xmlns:a16="http://schemas.microsoft.com/office/drawing/2014/main" id="{FC58FB45-BDDE-2B5D-269E-7E16065906A7}"/>
              </a:ext>
            </a:extLst>
          </p:cNvPr>
          <p:cNvSpPr txBox="1"/>
          <p:nvPr/>
        </p:nvSpPr>
        <p:spPr>
          <a:xfrm>
            <a:off x="4172711" y="944880"/>
            <a:ext cx="1912620" cy="484748"/>
          </a:xfrm>
          <a:prstGeom prst="rect">
            <a:avLst/>
          </a:prstGeom>
          <a:ln w="12700">
            <a:solidFill>
              <a:srgbClr val="A4A4A4"/>
            </a:solidFill>
          </a:ln>
        </p:spPr>
        <p:txBody>
          <a:bodyPr vert="horz" wrap="square" lIns="0" tIns="0" rIns="0" bIns="0" rtlCol="0">
            <a:spAutoFit/>
          </a:bodyPr>
          <a:lstStyle/>
          <a:p>
            <a:pPr defTabSz="457200"/>
            <a:endParaRPr sz="1200">
              <a:solidFill>
                <a:prstClr val="black"/>
              </a:solidFill>
              <a:latin typeface="Times New Roman"/>
              <a:cs typeface="Times New Roman"/>
            </a:endParaRPr>
          </a:p>
          <a:p>
            <a:pPr algn="ctr" defTabSz="457200">
              <a:spcBef>
                <a:spcPts val="894"/>
              </a:spcBef>
            </a:pPr>
            <a:r>
              <a:rPr sz="1200" spc="-5">
                <a:solidFill>
                  <a:prstClr val="black"/>
                </a:solidFill>
                <a:latin typeface="Calibri"/>
                <a:cs typeface="Calibri"/>
              </a:rPr>
              <a:t>TBD</a:t>
            </a:r>
            <a:endParaRPr sz="1200">
              <a:solidFill>
                <a:prstClr val="black"/>
              </a:solidFill>
              <a:latin typeface="Calibri"/>
              <a:cs typeface="Calibri"/>
            </a:endParaRPr>
          </a:p>
        </p:txBody>
      </p:sp>
      <p:sp>
        <p:nvSpPr>
          <p:cNvPr id="22" name="object 13">
            <a:extLst>
              <a:ext uri="{FF2B5EF4-FFF2-40B4-BE49-F238E27FC236}">
                <a16:creationId xmlns:a16="http://schemas.microsoft.com/office/drawing/2014/main" id="{422118F8-6AB8-7BAF-0FC4-2ACE5CD2063C}"/>
              </a:ext>
            </a:extLst>
          </p:cNvPr>
          <p:cNvSpPr txBox="1"/>
          <p:nvPr/>
        </p:nvSpPr>
        <p:spPr>
          <a:xfrm>
            <a:off x="6182867" y="944880"/>
            <a:ext cx="1912620" cy="484748"/>
          </a:xfrm>
          <a:prstGeom prst="rect">
            <a:avLst/>
          </a:prstGeom>
          <a:ln w="12700">
            <a:solidFill>
              <a:srgbClr val="A4A4A4"/>
            </a:solidFill>
          </a:ln>
        </p:spPr>
        <p:txBody>
          <a:bodyPr vert="horz" wrap="square" lIns="0" tIns="0" rIns="0" bIns="0" rtlCol="0">
            <a:spAutoFit/>
          </a:bodyPr>
          <a:lstStyle/>
          <a:p>
            <a:pPr defTabSz="457200"/>
            <a:endParaRPr sz="1200">
              <a:solidFill>
                <a:prstClr val="black"/>
              </a:solidFill>
              <a:latin typeface="Times New Roman"/>
              <a:cs typeface="Times New Roman"/>
            </a:endParaRPr>
          </a:p>
          <a:p>
            <a:pPr algn="ctr" defTabSz="457200">
              <a:spcBef>
                <a:spcPts val="894"/>
              </a:spcBef>
            </a:pPr>
            <a:r>
              <a:rPr sz="1200" spc="-5">
                <a:solidFill>
                  <a:prstClr val="black"/>
                </a:solidFill>
                <a:latin typeface="Calibri"/>
                <a:cs typeface="Calibri"/>
              </a:rPr>
              <a:t>TBD</a:t>
            </a:r>
            <a:endParaRPr sz="1200">
              <a:solidFill>
                <a:prstClr val="black"/>
              </a:solidFill>
              <a:latin typeface="Calibri"/>
              <a:cs typeface="Calibri"/>
            </a:endParaRPr>
          </a:p>
        </p:txBody>
      </p:sp>
      <p:sp>
        <p:nvSpPr>
          <p:cNvPr id="23" name="object 14">
            <a:extLst>
              <a:ext uri="{FF2B5EF4-FFF2-40B4-BE49-F238E27FC236}">
                <a16:creationId xmlns:a16="http://schemas.microsoft.com/office/drawing/2014/main" id="{ACED6DA2-1EBD-18E7-FB91-2A12F658ADCF}"/>
              </a:ext>
            </a:extLst>
          </p:cNvPr>
          <p:cNvSpPr txBox="1"/>
          <p:nvPr/>
        </p:nvSpPr>
        <p:spPr>
          <a:xfrm>
            <a:off x="10341992" y="6637732"/>
            <a:ext cx="187325" cy="166071"/>
          </a:xfrm>
          <a:prstGeom prst="rect">
            <a:avLst/>
          </a:prstGeom>
        </p:spPr>
        <p:txBody>
          <a:bodyPr vert="horz" wrap="square" lIns="0" tIns="12065" rIns="0" bIns="0" rtlCol="0">
            <a:spAutoFit/>
          </a:bodyPr>
          <a:lstStyle/>
          <a:p>
            <a:pPr marL="12700" defTabSz="457200">
              <a:spcBef>
                <a:spcPts val="95"/>
              </a:spcBef>
            </a:pPr>
            <a:r>
              <a:rPr sz="1000" spc="-5">
                <a:solidFill>
                  <a:prstClr val="black"/>
                </a:solidFill>
                <a:latin typeface="Verdana"/>
                <a:cs typeface="Verdana"/>
              </a:rPr>
              <a:t>14</a:t>
            </a:r>
            <a:endParaRPr sz="1000">
              <a:solidFill>
                <a:prstClr val="black"/>
              </a:solidFill>
              <a:latin typeface="Verdana"/>
              <a:cs typeface="Verdana"/>
            </a:endParaRPr>
          </a:p>
        </p:txBody>
      </p:sp>
      <p:sp>
        <p:nvSpPr>
          <p:cNvPr id="24" name="object 15">
            <a:extLst>
              <a:ext uri="{FF2B5EF4-FFF2-40B4-BE49-F238E27FC236}">
                <a16:creationId xmlns:a16="http://schemas.microsoft.com/office/drawing/2014/main" id="{1D65CEC8-C0B7-921A-4577-953BD206289D}"/>
              </a:ext>
            </a:extLst>
          </p:cNvPr>
          <p:cNvSpPr txBox="1"/>
          <p:nvPr/>
        </p:nvSpPr>
        <p:spPr>
          <a:xfrm>
            <a:off x="8214359" y="944880"/>
            <a:ext cx="1912620" cy="484748"/>
          </a:xfrm>
          <a:prstGeom prst="rect">
            <a:avLst/>
          </a:prstGeom>
          <a:ln w="12700">
            <a:solidFill>
              <a:srgbClr val="A4A4A4"/>
            </a:solidFill>
          </a:ln>
        </p:spPr>
        <p:txBody>
          <a:bodyPr vert="horz" wrap="square" lIns="0" tIns="0" rIns="0" bIns="0" rtlCol="0">
            <a:spAutoFit/>
          </a:bodyPr>
          <a:lstStyle/>
          <a:p>
            <a:pPr defTabSz="457200"/>
            <a:endParaRPr sz="1200">
              <a:solidFill>
                <a:prstClr val="black"/>
              </a:solidFill>
              <a:latin typeface="Times New Roman"/>
              <a:cs typeface="Times New Roman"/>
            </a:endParaRPr>
          </a:p>
          <a:p>
            <a:pPr algn="ctr" defTabSz="457200">
              <a:spcBef>
                <a:spcPts val="894"/>
              </a:spcBef>
            </a:pPr>
            <a:r>
              <a:rPr sz="1200" spc="-5">
                <a:solidFill>
                  <a:prstClr val="black"/>
                </a:solidFill>
                <a:latin typeface="Calibri"/>
                <a:cs typeface="Calibri"/>
              </a:rPr>
              <a:t>TBD</a:t>
            </a:r>
            <a:endParaRPr sz="1200">
              <a:solidFill>
                <a:prstClr val="black"/>
              </a:solidFill>
              <a:latin typeface="Calibri"/>
              <a:cs typeface="Calibri"/>
            </a:endParaRPr>
          </a:p>
        </p:txBody>
      </p:sp>
      <p:sp>
        <p:nvSpPr>
          <p:cNvPr id="25" name="object 16">
            <a:extLst>
              <a:ext uri="{FF2B5EF4-FFF2-40B4-BE49-F238E27FC236}">
                <a16:creationId xmlns:a16="http://schemas.microsoft.com/office/drawing/2014/main" id="{91117485-9DCF-8425-8F8F-71502488753B}"/>
              </a:ext>
            </a:extLst>
          </p:cNvPr>
          <p:cNvSpPr txBox="1"/>
          <p:nvPr/>
        </p:nvSpPr>
        <p:spPr>
          <a:xfrm>
            <a:off x="3668648" y="1965705"/>
            <a:ext cx="1649730" cy="197490"/>
          </a:xfrm>
          <a:prstGeom prst="rect">
            <a:avLst/>
          </a:prstGeom>
        </p:spPr>
        <p:txBody>
          <a:bodyPr vert="horz" wrap="square" lIns="0" tIns="12700" rIns="0" bIns="0" rtlCol="0">
            <a:spAutoFit/>
          </a:bodyPr>
          <a:lstStyle/>
          <a:p>
            <a:pPr marL="12700" defTabSz="457200">
              <a:spcBef>
                <a:spcPts val="100"/>
              </a:spcBef>
            </a:pPr>
            <a:r>
              <a:rPr sz="1200" b="1" i="1" spc="-5">
                <a:solidFill>
                  <a:srgbClr val="151515"/>
                </a:solidFill>
                <a:latin typeface="Calibri"/>
                <a:cs typeface="Calibri"/>
              </a:rPr>
              <a:t>School </a:t>
            </a:r>
            <a:r>
              <a:rPr sz="1200" b="1" i="1">
                <a:solidFill>
                  <a:srgbClr val="151515"/>
                </a:solidFill>
                <a:latin typeface="Calibri"/>
                <a:cs typeface="Calibri"/>
              </a:rPr>
              <a:t>Strategic</a:t>
            </a:r>
            <a:r>
              <a:rPr sz="1200" b="1" i="1" spc="-25">
                <a:solidFill>
                  <a:srgbClr val="151515"/>
                </a:solidFill>
                <a:latin typeface="Calibri"/>
                <a:cs typeface="Calibri"/>
              </a:rPr>
              <a:t> </a:t>
            </a:r>
            <a:r>
              <a:rPr sz="1200" b="1" i="1" spc="-5">
                <a:solidFill>
                  <a:srgbClr val="151515"/>
                </a:solidFill>
                <a:latin typeface="Calibri"/>
                <a:cs typeface="Calibri"/>
              </a:rPr>
              <a:t>Priorities</a:t>
            </a:r>
            <a:endParaRPr sz="1200">
              <a:solidFill>
                <a:prstClr val="black"/>
              </a:solidFill>
              <a:latin typeface="Calibri"/>
              <a:cs typeface="Calibri"/>
            </a:endParaRPr>
          </a:p>
        </p:txBody>
      </p:sp>
      <p:sp>
        <p:nvSpPr>
          <p:cNvPr id="26" name="object 17">
            <a:extLst>
              <a:ext uri="{FF2B5EF4-FFF2-40B4-BE49-F238E27FC236}">
                <a16:creationId xmlns:a16="http://schemas.microsoft.com/office/drawing/2014/main" id="{E15111DB-B549-9FEC-F20E-EEA0872A40FE}"/>
              </a:ext>
            </a:extLst>
          </p:cNvPr>
          <p:cNvSpPr txBox="1"/>
          <p:nvPr/>
        </p:nvSpPr>
        <p:spPr>
          <a:xfrm>
            <a:off x="3575431" y="3731134"/>
            <a:ext cx="123189" cy="166071"/>
          </a:xfrm>
          <a:prstGeom prst="rect">
            <a:avLst/>
          </a:prstGeom>
        </p:spPr>
        <p:txBody>
          <a:bodyPr vert="horz" wrap="square" lIns="0" tIns="12065" rIns="0" bIns="0" rtlCol="0">
            <a:spAutoFit/>
          </a:bodyPr>
          <a:lstStyle/>
          <a:p>
            <a:pPr marL="12700" defTabSz="457200">
              <a:spcBef>
                <a:spcPts val="95"/>
              </a:spcBef>
            </a:pPr>
            <a:r>
              <a:rPr sz="1000" b="1" spc="-10">
                <a:solidFill>
                  <a:prstClr val="black"/>
                </a:solidFill>
                <a:latin typeface="Calibri"/>
                <a:cs typeface="Calibri"/>
              </a:rPr>
              <a:t>4.</a:t>
            </a:r>
            <a:endParaRPr sz="1000">
              <a:solidFill>
                <a:prstClr val="black"/>
              </a:solidFill>
              <a:latin typeface="Calibri"/>
              <a:cs typeface="Calibri"/>
            </a:endParaRPr>
          </a:p>
        </p:txBody>
      </p:sp>
      <p:sp>
        <p:nvSpPr>
          <p:cNvPr id="27" name="object 18">
            <a:extLst>
              <a:ext uri="{FF2B5EF4-FFF2-40B4-BE49-F238E27FC236}">
                <a16:creationId xmlns:a16="http://schemas.microsoft.com/office/drawing/2014/main" id="{241C9A6F-5ABD-B794-2E9F-D75763612FA8}"/>
              </a:ext>
            </a:extLst>
          </p:cNvPr>
          <p:cNvSpPr txBox="1"/>
          <p:nvPr/>
        </p:nvSpPr>
        <p:spPr>
          <a:xfrm>
            <a:off x="3570224" y="4681500"/>
            <a:ext cx="123189" cy="480059"/>
          </a:xfrm>
          <a:prstGeom prst="rect">
            <a:avLst/>
          </a:prstGeom>
        </p:spPr>
        <p:txBody>
          <a:bodyPr vert="horz" wrap="square" lIns="0" tIns="86995" rIns="0" bIns="0" rtlCol="0">
            <a:spAutoFit/>
          </a:bodyPr>
          <a:lstStyle/>
          <a:p>
            <a:pPr marL="12700" defTabSz="457200">
              <a:spcBef>
                <a:spcPts val="685"/>
              </a:spcBef>
            </a:pPr>
            <a:r>
              <a:rPr sz="1000" b="1" spc="-10">
                <a:solidFill>
                  <a:prstClr val="black"/>
                </a:solidFill>
                <a:latin typeface="Calibri"/>
                <a:cs typeface="Calibri"/>
              </a:rPr>
              <a:t>6.</a:t>
            </a:r>
            <a:endParaRPr sz="1000">
              <a:solidFill>
                <a:prstClr val="black"/>
              </a:solidFill>
              <a:latin typeface="Calibri"/>
              <a:cs typeface="Calibri"/>
            </a:endParaRPr>
          </a:p>
          <a:p>
            <a:pPr marL="12700" defTabSz="457200">
              <a:spcBef>
                <a:spcPts val="590"/>
              </a:spcBef>
            </a:pPr>
            <a:r>
              <a:rPr sz="1000" b="1" spc="-10">
                <a:solidFill>
                  <a:prstClr val="black"/>
                </a:solidFill>
                <a:latin typeface="Calibri"/>
                <a:cs typeface="Calibri"/>
              </a:rPr>
              <a:t>7.</a:t>
            </a:r>
            <a:endParaRPr sz="1000">
              <a:solidFill>
                <a:prstClr val="black"/>
              </a:solidFill>
              <a:latin typeface="Calibri"/>
              <a:cs typeface="Calibri"/>
            </a:endParaRPr>
          </a:p>
        </p:txBody>
      </p:sp>
      <p:sp>
        <p:nvSpPr>
          <p:cNvPr id="28" name="object 19">
            <a:extLst>
              <a:ext uri="{FF2B5EF4-FFF2-40B4-BE49-F238E27FC236}">
                <a16:creationId xmlns:a16="http://schemas.microsoft.com/office/drawing/2014/main" id="{B87FF9C5-0C46-E1A1-6C68-4BE375F564C3}"/>
              </a:ext>
            </a:extLst>
          </p:cNvPr>
          <p:cNvSpPr txBox="1"/>
          <p:nvPr/>
        </p:nvSpPr>
        <p:spPr>
          <a:xfrm>
            <a:off x="1595730" y="189738"/>
            <a:ext cx="513715" cy="197490"/>
          </a:xfrm>
          <a:prstGeom prst="rect">
            <a:avLst/>
          </a:prstGeom>
        </p:spPr>
        <p:txBody>
          <a:bodyPr vert="horz" wrap="square" lIns="0" tIns="12700" rIns="0" bIns="0" rtlCol="0">
            <a:spAutoFit/>
          </a:bodyPr>
          <a:lstStyle/>
          <a:p>
            <a:pPr marL="12700" defTabSz="457200">
              <a:spcBef>
                <a:spcPts val="100"/>
              </a:spcBef>
            </a:pPr>
            <a:r>
              <a:rPr sz="1200" b="1" i="1" spc="-5">
                <a:solidFill>
                  <a:srgbClr val="151515"/>
                </a:solidFill>
                <a:latin typeface="Calibri"/>
                <a:cs typeface="Calibri"/>
              </a:rPr>
              <a:t>M</a:t>
            </a:r>
            <a:r>
              <a:rPr sz="1200" b="1" i="1">
                <a:solidFill>
                  <a:srgbClr val="151515"/>
                </a:solidFill>
                <a:latin typeface="Calibri"/>
                <a:cs typeface="Calibri"/>
              </a:rPr>
              <a:t>i</a:t>
            </a:r>
            <a:r>
              <a:rPr sz="1200" b="1" i="1" spc="-5">
                <a:solidFill>
                  <a:srgbClr val="151515"/>
                </a:solidFill>
                <a:latin typeface="Calibri"/>
                <a:cs typeface="Calibri"/>
              </a:rPr>
              <a:t>ss</a:t>
            </a:r>
            <a:r>
              <a:rPr sz="1200" b="1" i="1">
                <a:solidFill>
                  <a:srgbClr val="151515"/>
                </a:solidFill>
                <a:latin typeface="Calibri"/>
                <a:cs typeface="Calibri"/>
              </a:rPr>
              <a:t>i</a:t>
            </a:r>
            <a:r>
              <a:rPr sz="1200" b="1" i="1" spc="-5">
                <a:solidFill>
                  <a:srgbClr val="151515"/>
                </a:solidFill>
                <a:latin typeface="Calibri"/>
                <a:cs typeface="Calibri"/>
              </a:rPr>
              <a:t>on</a:t>
            </a:r>
            <a:endParaRPr sz="1200">
              <a:solidFill>
                <a:prstClr val="black"/>
              </a:solidFill>
              <a:latin typeface="Calibri"/>
              <a:cs typeface="Calibri"/>
            </a:endParaRPr>
          </a:p>
        </p:txBody>
      </p:sp>
      <p:sp>
        <p:nvSpPr>
          <p:cNvPr id="29" name="object 20">
            <a:extLst>
              <a:ext uri="{FF2B5EF4-FFF2-40B4-BE49-F238E27FC236}">
                <a16:creationId xmlns:a16="http://schemas.microsoft.com/office/drawing/2014/main" id="{8BDBFBA8-FBD5-45DE-DEB2-1B75E34C5357}"/>
              </a:ext>
            </a:extLst>
          </p:cNvPr>
          <p:cNvSpPr txBox="1"/>
          <p:nvPr/>
        </p:nvSpPr>
        <p:spPr>
          <a:xfrm>
            <a:off x="6898894" y="226567"/>
            <a:ext cx="411480" cy="197490"/>
          </a:xfrm>
          <a:prstGeom prst="rect">
            <a:avLst/>
          </a:prstGeom>
        </p:spPr>
        <p:txBody>
          <a:bodyPr vert="horz" wrap="square" lIns="0" tIns="12700" rIns="0" bIns="0" rtlCol="0">
            <a:spAutoFit/>
          </a:bodyPr>
          <a:lstStyle/>
          <a:p>
            <a:pPr marL="12700" defTabSz="457200">
              <a:spcBef>
                <a:spcPts val="100"/>
              </a:spcBef>
            </a:pPr>
            <a:r>
              <a:rPr sz="1200" b="1" i="1" spc="-5">
                <a:solidFill>
                  <a:srgbClr val="151515"/>
                </a:solidFill>
                <a:latin typeface="Calibri"/>
                <a:cs typeface="Calibri"/>
              </a:rPr>
              <a:t>V</a:t>
            </a:r>
            <a:r>
              <a:rPr sz="1200" b="1" i="1">
                <a:solidFill>
                  <a:srgbClr val="151515"/>
                </a:solidFill>
                <a:latin typeface="Calibri"/>
                <a:cs typeface="Calibri"/>
              </a:rPr>
              <a:t>i</a:t>
            </a:r>
            <a:r>
              <a:rPr sz="1200" b="1" i="1" spc="-5">
                <a:solidFill>
                  <a:srgbClr val="151515"/>
                </a:solidFill>
                <a:latin typeface="Calibri"/>
                <a:cs typeface="Calibri"/>
              </a:rPr>
              <a:t>s</a:t>
            </a:r>
            <a:r>
              <a:rPr sz="1200" b="1" i="1">
                <a:solidFill>
                  <a:srgbClr val="151515"/>
                </a:solidFill>
                <a:latin typeface="Calibri"/>
                <a:cs typeface="Calibri"/>
              </a:rPr>
              <a:t>i</a:t>
            </a:r>
            <a:r>
              <a:rPr sz="1200" b="1" i="1" spc="-5">
                <a:solidFill>
                  <a:srgbClr val="151515"/>
                </a:solidFill>
                <a:latin typeface="Calibri"/>
                <a:cs typeface="Calibri"/>
              </a:rPr>
              <a:t>on</a:t>
            </a:r>
            <a:endParaRPr sz="1200">
              <a:solidFill>
                <a:prstClr val="black"/>
              </a:solidFill>
              <a:latin typeface="Calibri"/>
              <a:cs typeface="Calibri"/>
            </a:endParaRPr>
          </a:p>
        </p:txBody>
      </p:sp>
      <p:grpSp>
        <p:nvGrpSpPr>
          <p:cNvPr id="30" name="object 21">
            <a:extLst>
              <a:ext uri="{FF2B5EF4-FFF2-40B4-BE49-F238E27FC236}">
                <a16:creationId xmlns:a16="http://schemas.microsoft.com/office/drawing/2014/main" id="{8B5748AD-2519-FF5D-0E1F-038C9AFAE44F}"/>
              </a:ext>
            </a:extLst>
          </p:cNvPr>
          <p:cNvGrpSpPr/>
          <p:nvPr/>
        </p:nvGrpSpPr>
        <p:grpSpPr>
          <a:xfrm>
            <a:off x="1552702" y="2377186"/>
            <a:ext cx="1889125" cy="989965"/>
            <a:chOff x="28701" y="2377185"/>
            <a:chExt cx="1889125" cy="989965"/>
          </a:xfrm>
        </p:grpSpPr>
        <p:sp>
          <p:nvSpPr>
            <p:cNvPr id="31" name="object 22">
              <a:extLst>
                <a:ext uri="{FF2B5EF4-FFF2-40B4-BE49-F238E27FC236}">
                  <a16:creationId xmlns:a16="http://schemas.microsoft.com/office/drawing/2014/main" id="{6EEB68EC-F355-D1F3-0E92-58903FD6325C}"/>
                </a:ext>
              </a:extLst>
            </p:cNvPr>
            <p:cNvSpPr/>
            <p:nvPr/>
          </p:nvSpPr>
          <p:spPr>
            <a:xfrm>
              <a:off x="54101" y="2402585"/>
              <a:ext cx="1838325" cy="939165"/>
            </a:xfrm>
            <a:custGeom>
              <a:avLst/>
              <a:gdLst/>
              <a:ahLst/>
              <a:cxnLst/>
              <a:rect l="l" t="t" r="r" b="b"/>
              <a:pathLst>
                <a:path w="1838325" h="939164">
                  <a:moveTo>
                    <a:pt x="1837944" y="0"/>
                  </a:moveTo>
                  <a:lnTo>
                    <a:pt x="0" y="0"/>
                  </a:lnTo>
                  <a:lnTo>
                    <a:pt x="0" y="938784"/>
                  </a:lnTo>
                  <a:lnTo>
                    <a:pt x="1837944" y="938784"/>
                  </a:lnTo>
                  <a:lnTo>
                    <a:pt x="1837944" y="0"/>
                  </a:lnTo>
                  <a:close/>
                </a:path>
              </a:pathLst>
            </a:custGeom>
            <a:solidFill>
              <a:srgbClr val="6A6A6A"/>
            </a:solidFill>
          </p:spPr>
          <p:txBody>
            <a:bodyPr wrap="square" lIns="0" tIns="0" rIns="0" bIns="0" rtlCol="0"/>
            <a:lstStyle/>
            <a:p>
              <a:pPr defTabSz="457200"/>
              <a:endParaRPr>
                <a:solidFill>
                  <a:prstClr val="black"/>
                </a:solidFill>
                <a:latin typeface="Sabon Next LT"/>
              </a:endParaRPr>
            </a:p>
          </p:txBody>
        </p:sp>
        <p:sp>
          <p:nvSpPr>
            <p:cNvPr id="32" name="object 23">
              <a:extLst>
                <a:ext uri="{FF2B5EF4-FFF2-40B4-BE49-F238E27FC236}">
                  <a16:creationId xmlns:a16="http://schemas.microsoft.com/office/drawing/2014/main" id="{E9CCF6E3-0722-1049-0155-4F858A912247}"/>
                </a:ext>
              </a:extLst>
            </p:cNvPr>
            <p:cNvSpPr/>
            <p:nvPr/>
          </p:nvSpPr>
          <p:spPr>
            <a:xfrm>
              <a:off x="54101" y="2402585"/>
              <a:ext cx="1838325" cy="939165"/>
            </a:xfrm>
            <a:custGeom>
              <a:avLst/>
              <a:gdLst/>
              <a:ahLst/>
              <a:cxnLst/>
              <a:rect l="l" t="t" r="r" b="b"/>
              <a:pathLst>
                <a:path w="1838325" h="939164">
                  <a:moveTo>
                    <a:pt x="0" y="938784"/>
                  </a:moveTo>
                  <a:lnTo>
                    <a:pt x="1837944" y="938784"/>
                  </a:lnTo>
                  <a:lnTo>
                    <a:pt x="1837944" y="0"/>
                  </a:lnTo>
                  <a:lnTo>
                    <a:pt x="0" y="0"/>
                  </a:lnTo>
                  <a:lnTo>
                    <a:pt x="0" y="938784"/>
                  </a:lnTo>
                  <a:close/>
                </a:path>
              </a:pathLst>
            </a:custGeom>
            <a:ln w="50800">
              <a:solidFill>
                <a:srgbClr val="FFFFFF"/>
              </a:solidFill>
            </a:ln>
          </p:spPr>
          <p:txBody>
            <a:bodyPr wrap="square" lIns="0" tIns="0" rIns="0" bIns="0" rtlCol="0"/>
            <a:lstStyle/>
            <a:p>
              <a:pPr defTabSz="457200"/>
              <a:endParaRPr>
                <a:solidFill>
                  <a:prstClr val="black"/>
                </a:solidFill>
                <a:latin typeface="Sabon Next LT"/>
              </a:endParaRPr>
            </a:p>
          </p:txBody>
        </p:sp>
      </p:grpSp>
      <p:sp>
        <p:nvSpPr>
          <p:cNvPr id="33" name="object 24">
            <a:extLst>
              <a:ext uri="{FF2B5EF4-FFF2-40B4-BE49-F238E27FC236}">
                <a16:creationId xmlns:a16="http://schemas.microsoft.com/office/drawing/2014/main" id="{73028541-A880-0B1E-175D-8244ED0DC5C9}"/>
              </a:ext>
            </a:extLst>
          </p:cNvPr>
          <p:cNvSpPr txBox="1"/>
          <p:nvPr/>
        </p:nvSpPr>
        <p:spPr>
          <a:xfrm>
            <a:off x="1909063" y="2471421"/>
            <a:ext cx="1172210" cy="774065"/>
          </a:xfrm>
          <a:prstGeom prst="rect">
            <a:avLst/>
          </a:prstGeom>
        </p:spPr>
        <p:txBody>
          <a:bodyPr vert="horz" wrap="square" lIns="0" tIns="13335" rIns="0" bIns="0" rtlCol="0">
            <a:spAutoFit/>
          </a:bodyPr>
          <a:lstStyle/>
          <a:p>
            <a:pPr marL="17145" marR="10795" algn="ctr" defTabSz="457200">
              <a:spcBef>
                <a:spcPts val="105"/>
              </a:spcBef>
            </a:pPr>
            <a:r>
              <a:rPr sz="1100" b="1">
                <a:solidFill>
                  <a:srgbClr val="FFFFFF"/>
                </a:solidFill>
                <a:latin typeface="Calibri"/>
                <a:cs typeface="Calibri"/>
              </a:rPr>
              <a:t>F</a:t>
            </a:r>
            <a:r>
              <a:rPr sz="1100" b="1" spc="-10">
                <a:solidFill>
                  <a:srgbClr val="FFFFFF"/>
                </a:solidFill>
                <a:latin typeface="Calibri"/>
                <a:cs typeface="Calibri"/>
              </a:rPr>
              <a:t>o</a:t>
            </a:r>
            <a:r>
              <a:rPr sz="1100" b="1">
                <a:solidFill>
                  <a:srgbClr val="FFFFFF"/>
                </a:solidFill>
                <a:latin typeface="Calibri"/>
                <a:cs typeface="Calibri"/>
              </a:rPr>
              <a:t>ster</a:t>
            </a:r>
            <a:r>
              <a:rPr sz="1100" b="1" spc="5">
                <a:solidFill>
                  <a:srgbClr val="FFFFFF"/>
                </a:solidFill>
                <a:latin typeface="Calibri"/>
                <a:cs typeface="Calibri"/>
              </a:rPr>
              <a:t>i</a:t>
            </a:r>
            <a:r>
              <a:rPr sz="1100" b="1" spc="-5">
                <a:solidFill>
                  <a:srgbClr val="FFFFFF"/>
                </a:solidFill>
                <a:latin typeface="Calibri"/>
                <a:cs typeface="Calibri"/>
              </a:rPr>
              <a:t>n</a:t>
            </a:r>
            <a:r>
              <a:rPr sz="1100" b="1">
                <a:solidFill>
                  <a:srgbClr val="FFFFFF"/>
                </a:solidFill>
                <a:latin typeface="Calibri"/>
                <a:cs typeface="Calibri"/>
              </a:rPr>
              <a:t>g</a:t>
            </a:r>
            <a:r>
              <a:rPr sz="1100" b="1" spc="-20">
                <a:solidFill>
                  <a:srgbClr val="FFFFFF"/>
                </a:solidFill>
                <a:latin typeface="Calibri"/>
                <a:cs typeface="Calibri"/>
              </a:rPr>
              <a:t> </a:t>
            </a:r>
            <a:r>
              <a:rPr sz="1100" b="1">
                <a:solidFill>
                  <a:srgbClr val="FFFFFF"/>
                </a:solidFill>
                <a:latin typeface="Calibri"/>
                <a:cs typeface="Calibri"/>
              </a:rPr>
              <a:t>A</a:t>
            </a:r>
            <a:r>
              <a:rPr sz="1100" b="1" spc="5">
                <a:solidFill>
                  <a:srgbClr val="FFFFFF"/>
                </a:solidFill>
                <a:latin typeface="Calibri"/>
                <a:cs typeface="Calibri"/>
              </a:rPr>
              <a:t>c</a:t>
            </a:r>
            <a:r>
              <a:rPr sz="1100" b="1" spc="-10">
                <a:solidFill>
                  <a:srgbClr val="FFFFFF"/>
                </a:solidFill>
                <a:latin typeface="Calibri"/>
                <a:cs typeface="Calibri"/>
              </a:rPr>
              <a:t>a</a:t>
            </a:r>
            <a:r>
              <a:rPr sz="1100" b="1" spc="-5">
                <a:solidFill>
                  <a:srgbClr val="FFFFFF"/>
                </a:solidFill>
                <a:latin typeface="Calibri"/>
                <a:cs typeface="Calibri"/>
              </a:rPr>
              <a:t>dem</a:t>
            </a:r>
            <a:r>
              <a:rPr sz="1100" b="1" spc="5">
                <a:solidFill>
                  <a:srgbClr val="FFFFFF"/>
                </a:solidFill>
                <a:latin typeface="Calibri"/>
                <a:cs typeface="Calibri"/>
              </a:rPr>
              <a:t>i</a:t>
            </a:r>
            <a:r>
              <a:rPr sz="1100" b="1">
                <a:solidFill>
                  <a:srgbClr val="FFFFFF"/>
                </a:solidFill>
                <a:latin typeface="Calibri"/>
                <a:cs typeface="Calibri"/>
              </a:rPr>
              <a:t>c  Excellence </a:t>
            </a:r>
            <a:r>
              <a:rPr sz="1100" b="1" spc="-5">
                <a:solidFill>
                  <a:srgbClr val="FFFFFF"/>
                </a:solidFill>
                <a:latin typeface="Calibri"/>
                <a:cs typeface="Calibri"/>
              </a:rPr>
              <a:t>for </a:t>
            </a:r>
            <a:r>
              <a:rPr sz="1100" b="1">
                <a:solidFill>
                  <a:srgbClr val="FFFFFF"/>
                </a:solidFill>
                <a:latin typeface="Calibri"/>
                <a:cs typeface="Calibri"/>
              </a:rPr>
              <a:t>All </a:t>
            </a:r>
            <a:r>
              <a:rPr sz="1100" b="1" spc="5">
                <a:solidFill>
                  <a:srgbClr val="FFFFFF"/>
                </a:solidFill>
                <a:latin typeface="Calibri"/>
                <a:cs typeface="Calibri"/>
              </a:rPr>
              <a:t> </a:t>
            </a:r>
            <a:r>
              <a:rPr sz="900" spc="-5">
                <a:solidFill>
                  <a:srgbClr val="FFFFFF"/>
                </a:solidFill>
                <a:latin typeface="Calibri"/>
                <a:cs typeface="Calibri"/>
              </a:rPr>
              <a:t>Data</a:t>
            </a:r>
            <a:endParaRPr sz="900">
              <a:solidFill>
                <a:prstClr val="black"/>
              </a:solidFill>
              <a:latin typeface="Calibri"/>
              <a:cs typeface="Calibri"/>
            </a:endParaRPr>
          </a:p>
          <a:p>
            <a:pPr marL="12700" marR="5080" algn="ctr" defTabSz="457200">
              <a:spcBef>
                <a:spcPts val="5"/>
              </a:spcBef>
            </a:pPr>
            <a:r>
              <a:rPr sz="900" spc="-5">
                <a:solidFill>
                  <a:srgbClr val="FFFFFF"/>
                </a:solidFill>
                <a:latin typeface="Calibri"/>
                <a:cs typeface="Calibri"/>
              </a:rPr>
              <a:t>Curriculum </a:t>
            </a:r>
            <a:r>
              <a:rPr sz="900">
                <a:solidFill>
                  <a:srgbClr val="FFFFFF"/>
                </a:solidFill>
                <a:latin typeface="Calibri"/>
                <a:cs typeface="Calibri"/>
              </a:rPr>
              <a:t>&amp; </a:t>
            </a:r>
            <a:r>
              <a:rPr sz="900" spc="-5">
                <a:solidFill>
                  <a:srgbClr val="FFFFFF"/>
                </a:solidFill>
                <a:latin typeface="Calibri"/>
                <a:cs typeface="Calibri"/>
              </a:rPr>
              <a:t>Instruction </a:t>
            </a:r>
            <a:r>
              <a:rPr sz="900" spc="-195">
                <a:solidFill>
                  <a:srgbClr val="FFFFFF"/>
                </a:solidFill>
                <a:latin typeface="Calibri"/>
                <a:cs typeface="Calibri"/>
              </a:rPr>
              <a:t> </a:t>
            </a:r>
            <a:r>
              <a:rPr sz="900" spc="-5">
                <a:solidFill>
                  <a:srgbClr val="FFFFFF"/>
                </a:solidFill>
                <a:latin typeface="Calibri"/>
                <a:cs typeface="Calibri"/>
              </a:rPr>
              <a:t>Signature</a:t>
            </a:r>
            <a:r>
              <a:rPr sz="900" spc="5">
                <a:solidFill>
                  <a:srgbClr val="FFFFFF"/>
                </a:solidFill>
                <a:latin typeface="Calibri"/>
                <a:cs typeface="Calibri"/>
              </a:rPr>
              <a:t> </a:t>
            </a:r>
            <a:r>
              <a:rPr sz="900">
                <a:solidFill>
                  <a:srgbClr val="FFFFFF"/>
                </a:solidFill>
                <a:latin typeface="Calibri"/>
                <a:cs typeface="Calibri"/>
              </a:rPr>
              <a:t>Program</a:t>
            </a:r>
            <a:endParaRPr sz="900">
              <a:solidFill>
                <a:prstClr val="black"/>
              </a:solidFill>
              <a:latin typeface="Calibri"/>
              <a:cs typeface="Calibri"/>
            </a:endParaRPr>
          </a:p>
        </p:txBody>
      </p:sp>
      <p:grpSp>
        <p:nvGrpSpPr>
          <p:cNvPr id="34" name="object 25">
            <a:extLst>
              <a:ext uri="{FF2B5EF4-FFF2-40B4-BE49-F238E27FC236}">
                <a16:creationId xmlns:a16="http://schemas.microsoft.com/office/drawing/2014/main" id="{DD62BE2E-3A35-F4D9-9332-5E3DC8233612}"/>
              </a:ext>
            </a:extLst>
          </p:cNvPr>
          <p:cNvGrpSpPr/>
          <p:nvPr/>
        </p:nvGrpSpPr>
        <p:grpSpPr>
          <a:xfrm>
            <a:off x="1552702" y="3591815"/>
            <a:ext cx="1889125" cy="831215"/>
            <a:chOff x="28701" y="3591814"/>
            <a:chExt cx="1889125" cy="831215"/>
          </a:xfrm>
        </p:grpSpPr>
        <p:sp>
          <p:nvSpPr>
            <p:cNvPr id="35" name="object 26">
              <a:extLst>
                <a:ext uri="{FF2B5EF4-FFF2-40B4-BE49-F238E27FC236}">
                  <a16:creationId xmlns:a16="http://schemas.microsoft.com/office/drawing/2014/main" id="{2E403636-B3D4-B4D7-412F-819D84AD41C7}"/>
                </a:ext>
              </a:extLst>
            </p:cNvPr>
            <p:cNvSpPr/>
            <p:nvPr/>
          </p:nvSpPr>
          <p:spPr>
            <a:xfrm>
              <a:off x="54101" y="3617214"/>
              <a:ext cx="1838325" cy="780415"/>
            </a:xfrm>
            <a:custGeom>
              <a:avLst/>
              <a:gdLst/>
              <a:ahLst/>
              <a:cxnLst/>
              <a:rect l="l" t="t" r="r" b="b"/>
              <a:pathLst>
                <a:path w="1838325" h="780414">
                  <a:moveTo>
                    <a:pt x="1837944" y="0"/>
                  </a:moveTo>
                  <a:lnTo>
                    <a:pt x="0" y="0"/>
                  </a:lnTo>
                  <a:lnTo>
                    <a:pt x="0" y="780288"/>
                  </a:lnTo>
                  <a:lnTo>
                    <a:pt x="1837944" y="780288"/>
                  </a:lnTo>
                  <a:lnTo>
                    <a:pt x="1837944" y="0"/>
                  </a:lnTo>
                  <a:close/>
                </a:path>
              </a:pathLst>
            </a:custGeom>
            <a:solidFill>
              <a:srgbClr val="006EA9"/>
            </a:solidFill>
          </p:spPr>
          <p:txBody>
            <a:bodyPr wrap="square" lIns="0" tIns="0" rIns="0" bIns="0" rtlCol="0"/>
            <a:lstStyle/>
            <a:p>
              <a:pPr defTabSz="457200"/>
              <a:endParaRPr>
                <a:solidFill>
                  <a:prstClr val="black"/>
                </a:solidFill>
                <a:latin typeface="Sabon Next LT"/>
              </a:endParaRPr>
            </a:p>
          </p:txBody>
        </p:sp>
        <p:sp>
          <p:nvSpPr>
            <p:cNvPr id="36" name="object 27">
              <a:extLst>
                <a:ext uri="{FF2B5EF4-FFF2-40B4-BE49-F238E27FC236}">
                  <a16:creationId xmlns:a16="http://schemas.microsoft.com/office/drawing/2014/main" id="{D25CC1CA-ED5D-1055-BF54-C75FB4A0610F}"/>
                </a:ext>
              </a:extLst>
            </p:cNvPr>
            <p:cNvSpPr/>
            <p:nvPr/>
          </p:nvSpPr>
          <p:spPr>
            <a:xfrm>
              <a:off x="54101" y="3617214"/>
              <a:ext cx="1838325" cy="780415"/>
            </a:xfrm>
            <a:custGeom>
              <a:avLst/>
              <a:gdLst/>
              <a:ahLst/>
              <a:cxnLst/>
              <a:rect l="l" t="t" r="r" b="b"/>
              <a:pathLst>
                <a:path w="1838325" h="780414">
                  <a:moveTo>
                    <a:pt x="0" y="780288"/>
                  </a:moveTo>
                  <a:lnTo>
                    <a:pt x="1837944" y="780288"/>
                  </a:lnTo>
                  <a:lnTo>
                    <a:pt x="1837944" y="0"/>
                  </a:lnTo>
                  <a:lnTo>
                    <a:pt x="0" y="0"/>
                  </a:lnTo>
                  <a:lnTo>
                    <a:pt x="0" y="780288"/>
                  </a:lnTo>
                  <a:close/>
                </a:path>
              </a:pathLst>
            </a:custGeom>
            <a:ln w="50800">
              <a:solidFill>
                <a:srgbClr val="FFFFFF"/>
              </a:solidFill>
            </a:ln>
          </p:spPr>
          <p:txBody>
            <a:bodyPr wrap="square" lIns="0" tIns="0" rIns="0" bIns="0" rtlCol="0"/>
            <a:lstStyle/>
            <a:p>
              <a:pPr defTabSz="457200"/>
              <a:endParaRPr>
                <a:solidFill>
                  <a:prstClr val="black"/>
                </a:solidFill>
                <a:latin typeface="Sabon Next LT"/>
              </a:endParaRPr>
            </a:p>
          </p:txBody>
        </p:sp>
      </p:grpSp>
      <p:sp>
        <p:nvSpPr>
          <p:cNvPr id="37" name="object 28">
            <a:extLst>
              <a:ext uri="{FF2B5EF4-FFF2-40B4-BE49-F238E27FC236}">
                <a16:creationId xmlns:a16="http://schemas.microsoft.com/office/drawing/2014/main" id="{184F2762-69CE-54A2-E7AB-D053E6B05FE2}"/>
              </a:ext>
            </a:extLst>
          </p:cNvPr>
          <p:cNvSpPr txBox="1"/>
          <p:nvPr/>
        </p:nvSpPr>
        <p:spPr>
          <a:xfrm>
            <a:off x="1832864" y="3686683"/>
            <a:ext cx="1321435" cy="667385"/>
          </a:xfrm>
          <a:prstGeom prst="rect">
            <a:avLst/>
          </a:prstGeom>
        </p:spPr>
        <p:txBody>
          <a:bodyPr vert="horz" wrap="square" lIns="0" tIns="12700" rIns="0" bIns="0" rtlCol="0">
            <a:spAutoFit/>
          </a:bodyPr>
          <a:lstStyle/>
          <a:p>
            <a:pPr marL="140335" marR="5080" indent="-128270" defTabSz="457200">
              <a:spcBef>
                <a:spcPts val="100"/>
              </a:spcBef>
            </a:pPr>
            <a:r>
              <a:rPr sz="1200" b="1">
                <a:solidFill>
                  <a:srgbClr val="FFFFFF"/>
                </a:solidFill>
                <a:latin typeface="Calibri"/>
                <a:cs typeface="Calibri"/>
              </a:rPr>
              <a:t>Building</a:t>
            </a:r>
            <a:r>
              <a:rPr sz="1200" b="1" spc="-15">
                <a:solidFill>
                  <a:srgbClr val="FFFFFF"/>
                </a:solidFill>
                <a:latin typeface="Calibri"/>
                <a:cs typeface="Calibri"/>
              </a:rPr>
              <a:t> </a:t>
            </a:r>
            <a:r>
              <a:rPr sz="1200" b="1">
                <a:solidFill>
                  <a:srgbClr val="FFFFFF"/>
                </a:solidFill>
                <a:latin typeface="Calibri"/>
                <a:cs typeface="Calibri"/>
              </a:rPr>
              <a:t>a</a:t>
            </a:r>
            <a:r>
              <a:rPr sz="1200" b="1" spc="-40">
                <a:solidFill>
                  <a:srgbClr val="FFFFFF"/>
                </a:solidFill>
                <a:latin typeface="Calibri"/>
                <a:cs typeface="Calibri"/>
              </a:rPr>
              <a:t> </a:t>
            </a:r>
            <a:r>
              <a:rPr sz="1200" b="1">
                <a:solidFill>
                  <a:srgbClr val="FFFFFF"/>
                </a:solidFill>
                <a:latin typeface="Calibri"/>
                <a:cs typeface="Calibri"/>
              </a:rPr>
              <a:t>Culture</a:t>
            </a:r>
            <a:r>
              <a:rPr sz="1200" b="1" spc="-35">
                <a:solidFill>
                  <a:srgbClr val="FFFFFF"/>
                </a:solidFill>
                <a:latin typeface="Calibri"/>
                <a:cs typeface="Calibri"/>
              </a:rPr>
              <a:t> </a:t>
            </a:r>
            <a:r>
              <a:rPr sz="1200" b="1">
                <a:solidFill>
                  <a:srgbClr val="FFFFFF"/>
                </a:solidFill>
                <a:latin typeface="Calibri"/>
                <a:cs typeface="Calibri"/>
              </a:rPr>
              <a:t>of </a:t>
            </a:r>
            <a:r>
              <a:rPr sz="1200" b="1" spc="-254">
                <a:solidFill>
                  <a:srgbClr val="FFFFFF"/>
                </a:solidFill>
                <a:latin typeface="Calibri"/>
                <a:cs typeface="Calibri"/>
              </a:rPr>
              <a:t> </a:t>
            </a:r>
            <a:r>
              <a:rPr sz="1200" b="1" spc="-5">
                <a:solidFill>
                  <a:srgbClr val="FFFFFF"/>
                </a:solidFill>
                <a:latin typeface="Calibri"/>
                <a:cs typeface="Calibri"/>
              </a:rPr>
              <a:t>Student</a:t>
            </a:r>
            <a:r>
              <a:rPr sz="1200" b="1" spc="-20">
                <a:solidFill>
                  <a:srgbClr val="FFFFFF"/>
                </a:solidFill>
                <a:latin typeface="Calibri"/>
                <a:cs typeface="Calibri"/>
              </a:rPr>
              <a:t> </a:t>
            </a:r>
            <a:r>
              <a:rPr sz="1200" b="1">
                <a:solidFill>
                  <a:srgbClr val="FFFFFF"/>
                </a:solidFill>
                <a:latin typeface="Calibri"/>
                <a:cs typeface="Calibri"/>
              </a:rPr>
              <a:t>Support</a:t>
            </a:r>
            <a:endParaRPr sz="1200">
              <a:solidFill>
                <a:prstClr val="black"/>
              </a:solidFill>
              <a:latin typeface="Calibri"/>
              <a:cs typeface="Calibri"/>
            </a:endParaRPr>
          </a:p>
          <a:p>
            <a:pPr marL="155575" marR="15875" indent="-128270" defTabSz="457200">
              <a:spcBef>
                <a:spcPts val="10"/>
              </a:spcBef>
            </a:pPr>
            <a:r>
              <a:rPr sz="900" spc="-5">
                <a:solidFill>
                  <a:srgbClr val="FFFFFF"/>
                </a:solidFill>
                <a:latin typeface="Calibri"/>
                <a:cs typeface="Calibri"/>
              </a:rPr>
              <a:t>Whole Child </a:t>
            </a:r>
            <a:r>
              <a:rPr sz="900">
                <a:solidFill>
                  <a:srgbClr val="FFFFFF"/>
                </a:solidFill>
                <a:latin typeface="Calibri"/>
                <a:cs typeface="Calibri"/>
              </a:rPr>
              <a:t>&amp; </a:t>
            </a:r>
            <a:r>
              <a:rPr sz="900" spc="-5">
                <a:solidFill>
                  <a:srgbClr val="FFFFFF"/>
                </a:solidFill>
                <a:latin typeface="Calibri"/>
                <a:cs typeface="Calibri"/>
              </a:rPr>
              <a:t>Intervention </a:t>
            </a:r>
            <a:r>
              <a:rPr sz="900" spc="-190">
                <a:solidFill>
                  <a:srgbClr val="FFFFFF"/>
                </a:solidFill>
                <a:latin typeface="Calibri"/>
                <a:cs typeface="Calibri"/>
              </a:rPr>
              <a:t> </a:t>
            </a:r>
            <a:r>
              <a:rPr sz="900" spc="-5">
                <a:solidFill>
                  <a:srgbClr val="FFFFFF"/>
                </a:solidFill>
                <a:latin typeface="Calibri"/>
                <a:cs typeface="Calibri"/>
              </a:rPr>
              <a:t>Personalized Learning</a:t>
            </a:r>
            <a:endParaRPr sz="900">
              <a:solidFill>
                <a:prstClr val="black"/>
              </a:solidFill>
              <a:latin typeface="Calibri"/>
              <a:cs typeface="Calibri"/>
            </a:endParaRPr>
          </a:p>
        </p:txBody>
      </p:sp>
      <p:grpSp>
        <p:nvGrpSpPr>
          <p:cNvPr id="38" name="object 29">
            <a:extLst>
              <a:ext uri="{FF2B5EF4-FFF2-40B4-BE49-F238E27FC236}">
                <a16:creationId xmlns:a16="http://schemas.microsoft.com/office/drawing/2014/main" id="{F0EBEEEA-6295-4E78-761C-8A2B95593CBF}"/>
              </a:ext>
            </a:extLst>
          </p:cNvPr>
          <p:cNvGrpSpPr/>
          <p:nvPr/>
        </p:nvGrpSpPr>
        <p:grpSpPr>
          <a:xfrm>
            <a:off x="1552702" y="4618991"/>
            <a:ext cx="1889125" cy="831215"/>
            <a:chOff x="28701" y="4618990"/>
            <a:chExt cx="1889125" cy="831215"/>
          </a:xfrm>
        </p:grpSpPr>
        <p:sp>
          <p:nvSpPr>
            <p:cNvPr id="39" name="object 30">
              <a:extLst>
                <a:ext uri="{FF2B5EF4-FFF2-40B4-BE49-F238E27FC236}">
                  <a16:creationId xmlns:a16="http://schemas.microsoft.com/office/drawing/2014/main" id="{6813166B-EBDD-49F0-9B53-A8AECBDA8139}"/>
                </a:ext>
              </a:extLst>
            </p:cNvPr>
            <p:cNvSpPr/>
            <p:nvPr/>
          </p:nvSpPr>
          <p:spPr>
            <a:xfrm>
              <a:off x="54101" y="4644390"/>
              <a:ext cx="1838325" cy="780415"/>
            </a:xfrm>
            <a:custGeom>
              <a:avLst/>
              <a:gdLst/>
              <a:ahLst/>
              <a:cxnLst/>
              <a:rect l="l" t="t" r="r" b="b"/>
              <a:pathLst>
                <a:path w="1838325" h="780414">
                  <a:moveTo>
                    <a:pt x="1837944" y="0"/>
                  </a:moveTo>
                  <a:lnTo>
                    <a:pt x="0" y="0"/>
                  </a:lnTo>
                  <a:lnTo>
                    <a:pt x="0" y="780288"/>
                  </a:lnTo>
                  <a:lnTo>
                    <a:pt x="1837944" y="780288"/>
                  </a:lnTo>
                  <a:lnTo>
                    <a:pt x="1837944" y="0"/>
                  </a:lnTo>
                  <a:close/>
                </a:path>
              </a:pathLst>
            </a:custGeom>
            <a:solidFill>
              <a:srgbClr val="DF6A35"/>
            </a:solidFill>
          </p:spPr>
          <p:txBody>
            <a:bodyPr wrap="square" lIns="0" tIns="0" rIns="0" bIns="0" rtlCol="0"/>
            <a:lstStyle/>
            <a:p>
              <a:pPr defTabSz="457200"/>
              <a:endParaRPr>
                <a:solidFill>
                  <a:prstClr val="black"/>
                </a:solidFill>
                <a:latin typeface="Sabon Next LT"/>
              </a:endParaRPr>
            </a:p>
          </p:txBody>
        </p:sp>
        <p:sp>
          <p:nvSpPr>
            <p:cNvPr id="40" name="object 31">
              <a:extLst>
                <a:ext uri="{FF2B5EF4-FFF2-40B4-BE49-F238E27FC236}">
                  <a16:creationId xmlns:a16="http://schemas.microsoft.com/office/drawing/2014/main" id="{C22B2CA6-B1F0-E596-C1C9-6632293574A6}"/>
                </a:ext>
              </a:extLst>
            </p:cNvPr>
            <p:cNvSpPr/>
            <p:nvPr/>
          </p:nvSpPr>
          <p:spPr>
            <a:xfrm>
              <a:off x="54101" y="4644390"/>
              <a:ext cx="1838325" cy="780415"/>
            </a:xfrm>
            <a:custGeom>
              <a:avLst/>
              <a:gdLst/>
              <a:ahLst/>
              <a:cxnLst/>
              <a:rect l="l" t="t" r="r" b="b"/>
              <a:pathLst>
                <a:path w="1838325" h="780414">
                  <a:moveTo>
                    <a:pt x="0" y="780288"/>
                  </a:moveTo>
                  <a:lnTo>
                    <a:pt x="1837944" y="780288"/>
                  </a:lnTo>
                  <a:lnTo>
                    <a:pt x="1837944" y="0"/>
                  </a:lnTo>
                  <a:lnTo>
                    <a:pt x="0" y="0"/>
                  </a:lnTo>
                  <a:lnTo>
                    <a:pt x="0" y="780288"/>
                  </a:lnTo>
                  <a:close/>
                </a:path>
              </a:pathLst>
            </a:custGeom>
            <a:ln w="50799">
              <a:solidFill>
                <a:srgbClr val="FFFFFF"/>
              </a:solidFill>
            </a:ln>
          </p:spPr>
          <p:txBody>
            <a:bodyPr wrap="square" lIns="0" tIns="0" rIns="0" bIns="0" rtlCol="0"/>
            <a:lstStyle/>
            <a:p>
              <a:pPr defTabSz="457200"/>
              <a:endParaRPr>
                <a:solidFill>
                  <a:prstClr val="black"/>
                </a:solidFill>
                <a:latin typeface="Sabon Next LT"/>
              </a:endParaRPr>
            </a:p>
          </p:txBody>
        </p:sp>
      </p:grpSp>
      <p:sp>
        <p:nvSpPr>
          <p:cNvPr id="41" name="object 32">
            <a:extLst>
              <a:ext uri="{FF2B5EF4-FFF2-40B4-BE49-F238E27FC236}">
                <a16:creationId xmlns:a16="http://schemas.microsoft.com/office/drawing/2014/main" id="{4C684030-2C81-D60F-8673-2F2C5AAC9017}"/>
              </a:ext>
            </a:extLst>
          </p:cNvPr>
          <p:cNvSpPr txBox="1"/>
          <p:nvPr/>
        </p:nvSpPr>
        <p:spPr>
          <a:xfrm>
            <a:off x="1675892" y="4714495"/>
            <a:ext cx="1638300" cy="667385"/>
          </a:xfrm>
          <a:prstGeom prst="rect">
            <a:avLst/>
          </a:prstGeom>
        </p:spPr>
        <p:txBody>
          <a:bodyPr vert="horz" wrap="square" lIns="0" tIns="12700" rIns="0" bIns="0" rtlCol="0">
            <a:spAutoFit/>
          </a:bodyPr>
          <a:lstStyle/>
          <a:p>
            <a:pPr marL="337185" marR="5080" indent="-325120" defTabSz="457200">
              <a:spcBef>
                <a:spcPts val="100"/>
              </a:spcBef>
            </a:pPr>
            <a:r>
              <a:rPr sz="1200" b="1">
                <a:solidFill>
                  <a:srgbClr val="FFFFFF"/>
                </a:solidFill>
                <a:latin typeface="Calibri"/>
                <a:cs typeface="Calibri"/>
              </a:rPr>
              <a:t>Equipping &amp; </a:t>
            </a:r>
            <a:r>
              <a:rPr sz="1200" b="1" spc="-5">
                <a:solidFill>
                  <a:srgbClr val="FFFFFF"/>
                </a:solidFill>
                <a:latin typeface="Calibri"/>
                <a:cs typeface="Calibri"/>
              </a:rPr>
              <a:t>Empowering </a:t>
            </a:r>
            <a:r>
              <a:rPr sz="1200" b="1" spc="-260">
                <a:solidFill>
                  <a:srgbClr val="FFFFFF"/>
                </a:solidFill>
                <a:latin typeface="Calibri"/>
                <a:cs typeface="Calibri"/>
              </a:rPr>
              <a:t> </a:t>
            </a:r>
            <a:r>
              <a:rPr sz="1200" b="1" spc="-5">
                <a:solidFill>
                  <a:srgbClr val="FFFFFF"/>
                </a:solidFill>
                <a:latin typeface="Calibri"/>
                <a:cs typeface="Calibri"/>
              </a:rPr>
              <a:t>Leaders</a:t>
            </a:r>
            <a:r>
              <a:rPr sz="1200" b="1" spc="-10">
                <a:solidFill>
                  <a:srgbClr val="FFFFFF"/>
                </a:solidFill>
                <a:latin typeface="Calibri"/>
                <a:cs typeface="Calibri"/>
              </a:rPr>
              <a:t> </a:t>
            </a:r>
            <a:r>
              <a:rPr sz="1200" b="1">
                <a:solidFill>
                  <a:srgbClr val="FFFFFF"/>
                </a:solidFill>
                <a:latin typeface="Calibri"/>
                <a:cs typeface="Calibri"/>
              </a:rPr>
              <a:t>&amp;</a:t>
            </a:r>
            <a:r>
              <a:rPr sz="1200" b="1" spc="-10">
                <a:solidFill>
                  <a:srgbClr val="FFFFFF"/>
                </a:solidFill>
                <a:latin typeface="Calibri"/>
                <a:cs typeface="Calibri"/>
              </a:rPr>
              <a:t> </a:t>
            </a:r>
            <a:r>
              <a:rPr sz="1200" b="1" spc="-5">
                <a:solidFill>
                  <a:srgbClr val="FFFFFF"/>
                </a:solidFill>
                <a:latin typeface="Calibri"/>
                <a:cs typeface="Calibri"/>
              </a:rPr>
              <a:t>Staff</a:t>
            </a:r>
            <a:endParaRPr sz="1200">
              <a:solidFill>
                <a:prstClr val="black"/>
              </a:solidFill>
              <a:latin typeface="Calibri"/>
              <a:cs typeface="Calibri"/>
            </a:endParaRPr>
          </a:p>
          <a:p>
            <a:pPr marL="212090" marR="32384" indent="172085" defTabSz="457200">
              <a:spcBef>
                <a:spcPts val="10"/>
              </a:spcBef>
            </a:pPr>
            <a:r>
              <a:rPr sz="900" spc="-5">
                <a:solidFill>
                  <a:srgbClr val="FFFFFF"/>
                </a:solidFill>
                <a:latin typeface="Calibri"/>
                <a:cs typeface="Calibri"/>
              </a:rPr>
              <a:t>Strategic Staff Support </a:t>
            </a:r>
            <a:r>
              <a:rPr sz="900">
                <a:solidFill>
                  <a:srgbClr val="FFFFFF"/>
                </a:solidFill>
                <a:latin typeface="Calibri"/>
                <a:cs typeface="Calibri"/>
              </a:rPr>
              <a:t> </a:t>
            </a:r>
            <a:r>
              <a:rPr sz="900" spc="-5">
                <a:solidFill>
                  <a:srgbClr val="FFFFFF"/>
                </a:solidFill>
                <a:latin typeface="Calibri"/>
                <a:cs typeface="Calibri"/>
              </a:rPr>
              <a:t>Equitable</a:t>
            </a:r>
            <a:r>
              <a:rPr sz="900">
                <a:solidFill>
                  <a:srgbClr val="FFFFFF"/>
                </a:solidFill>
                <a:latin typeface="Calibri"/>
                <a:cs typeface="Calibri"/>
              </a:rPr>
              <a:t> </a:t>
            </a:r>
            <a:r>
              <a:rPr sz="900" spc="-5">
                <a:solidFill>
                  <a:srgbClr val="FFFFFF"/>
                </a:solidFill>
                <a:latin typeface="Calibri"/>
                <a:cs typeface="Calibri"/>
              </a:rPr>
              <a:t>Resource</a:t>
            </a:r>
            <a:r>
              <a:rPr sz="900" spc="-20">
                <a:solidFill>
                  <a:srgbClr val="FFFFFF"/>
                </a:solidFill>
                <a:latin typeface="Calibri"/>
                <a:cs typeface="Calibri"/>
              </a:rPr>
              <a:t> </a:t>
            </a:r>
            <a:r>
              <a:rPr sz="900" spc="-5">
                <a:solidFill>
                  <a:srgbClr val="FFFFFF"/>
                </a:solidFill>
                <a:latin typeface="Calibri"/>
                <a:cs typeface="Calibri"/>
              </a:rPr>
              <a:t>Allocation</a:t>
            </a:r>
            <a:endParaRPr sz="900">
              <a:solidFill>
                <a:prstClr val="black"/>
              </a:solidFill>
              <a:latin typeface="Calibri"/>
              <a:cs typeface="Calibri"/>
            </a:endParaRPr>
          </a:p>
        </p:txBody>
      </p:sp>
      <p:grpSp>
        <p:nvGrpSpPr>
          <p:cNvPr id="42" name="object 33">
            <a:extLst>
              <a:ext uri="{FF2B5EF4-FFF2-40B4-BE49-F238E27FC236}">
                <a16:creationId xmlns:a16="http://schemas.microsoft.com/office/drawing/2014/main" id="{CA06AE1F-0D89-7626-1F05-416AF97BF6DB}"/>
              </a:ext>
            </a:extLst>
          </p:cNvPr>
          <p:cNvGrpSpPr/>
          <p:nvPr/>
        </p:nvGrpSpPr>
        <p:grpSpPr>
          <a:xfrm>
            <a:off x="1552702" y="5655310"/>
            <a:ext cx="1889125" cy="831215"/>
            <a:chOff x="28701" y="5655309"/>
            <a:chExt cx="1889125" cy="831215"/>
          </a:xfrm>
        </p:grpSpPr>
        <p:sp>
          <p:nvSpPr>
            <p:cNvPr id="43" name="object 34">
              <a:extLst>
                <a:ext uri="{FF2B5EF4-FFF2-40B4-BE49-F238E27FC236}">
                  <a16:creationId xmlns:a16="http://schemas.microsoft.com/office/drawing/2014/main" id="{E2AB0CFB-6117-68C6-D19C-1E8B9589BFC7}"/>
                </a:ext>
              </a:extLst>
            </p:cNvPr>
            <p:cNvSpPr/>
            <p:nvPr/>
          </p:nvSpPr>
          <p:spPr>
            <a:xfrm>
              <a:off x="54101" y="5680709"/>
              <a:ext cx="1838325" cy="780415"/>
            </a:xfrm>
            <a:custGeom>
              <a:avLst/>
              <a:gdLst/>
              <a:ahLst/>
              <a:cxnLst/>
              <a:rect l="l" t="t" r="r" b="b"/>
              <a:pathLst>
                <a:path w="1838325" h="780414">
                  <a:moveTo>
                    <a:pt x="1837944" y="0"/>
                  </a:moveTo>
                  <a:lnTo>
                    <a:pt x="0" y="0"/>
                  </a:lnTo>
                  <a:lnTo>
                    <a:pt x="0" y="780287"/>
                  </a:lnTo>
                  <a:lnTo>
                    <a:pt x="1837944" y="780287"/>
                  </a:lnTo>
                  <a:lnTo>
                    <a:pt x="1837944" y="0"/>
                  </a:lnTo>
                  <a:close/>
                </a:path>
              </a:pathLst>
            </a:custGeom>
            <a:solidFill>
              <a:srgbClr val="BE9000"/>
            </a:solidFill>
          </p:spPr>
          <p:txBody>
            <a:bodyPr wrap="square" lIns="0" tIns="0" rIns="0" bIns="0" rtlCol="0"/>
            <a:lstStyle/>
            <a:p>
              <a:pPr defTabSz="457200"/>
              <a:endParaRPr>
                <a:solidFill>
                  <a:prstClr val="black"/>
                </a:solidFill>
                <a:latin typeface="Sabon Next LT"/>
              </a:endParaRPr>
            </a:p>
          </p:txBody>
        </p:sp>
        <p:sp>
          <p:nvSpPr>
            <p:cNvPr id="44" name="object 35">
              <a:extLst>
                <a:ext uri="{FF2B5EF4-FFF2-40B4-BE49-F238E27FC236}">
                  <a16:creationId xmlns:a16="http://schemas.microsoft.com/office/drawing/2014/main" id="{EF537044-BF22-6525-DDD5-05E5D8933A8B}"/>
                </a:ext>
              </a:extLst>
            </p:cNvPr>
            <p:cNvSpPr/>
            <p:nvPr/>
          </p:nvSpPr>
          <p:spPr>
            <a:xfrm>
              <a:off x="54101" y="5680709"/>
              <a:ext cx="1838325" cy="780415"/>
            </a:xfrm>
            <a:custGeom>
              <a:avLst/>
              <a:gdLst/>
              <a:ahLst/>
              <a:cxnLst/>
              <a:rect l="l" t="t" r="r" b="b"/>
              <a:pathLst>
                <a:path w="1838325" h="780414">
                  <a:moveTo>
                    <a:pt x="0" y="780287"/>
                  </a:moveTo>
                  <a:lnTo>
                    <a:pt x="1837944" y="780287"/>
                  </a:lnTo>
                  <a:lnTo>
                    <a:pt x="1837944" y="0"/>
                  </a:lnTo>
                  <a:lnTo>
                    <a:pt x="0" y="0"/>
                  </a:lnTo>
                  <a:lnTo>
                    <a:pt x="0" y="780287"/>
                  </a:lnTo>
                  <a:close/>
                </a:path>
              </a:pathLst>
            </a:custGeom>
            <a:ln w="50800">
              <a:solidFill>
                <a:srgbClr val="FFFFFF"/>
              </a:solidFill>
            </a:ln>
          </p:spPr>
          <p:txBody>
            <a:bodyPr wrap="square" lIns="0" tIns="0" rIns="0" bIns="0" rtlCol="0"/>
            <a:lstStyle/>
            <a:p>
              <a:pPr defTabSz="457200"/>
              <a:endParaRPr>
                <a:solidFill>
                  <a:prstClr val="black"/>
                </a:solidFill>
                <a:latin typeface="Sabon Next LT"/>
              </a:endParaRPr>
            </a:p>
          </p:txBody>
        </p:sp>
      </p:grpSp>
      <p:sp>
        <p:nvSpPr>
          <p:cNvPr id="45" name="object 36">
            <a:extLst>
              <a:ext uri="{FF2B5EF4-FFF2-40B4-BE49-F238E27FC236}">
                <a16:creationId xmlns:a16="http://schemas.microsoft.com/office/drawing/2014/main" id="{06648C87-2780-6C4D-49E3-5FFCE7AB55A7}"/>
              </a:ext>
            </a:extLst>
          </p:cNvPr>
          <p:cNvSpPr txBox="1"/>
          <p:nvPr/>
        </p:nvSpPr>
        <p:spPr>
          <a:xfrm>
            <a:off x="1832863" y="5751678"/>
            <a:ext cx="1454150" cy="667385"/>
          </a:xfrm>
          <a:prstGeom prst="rect">
            <a:avLst/>
          </a:prstGeom>
        </p:spPr>
        <p:txBody>
          <a:bodyPr vert="horz" wrap="square" lIns="0" tIns="12700" rIns="0" bIns="0" rtlCol="0">
            <a:spAutoFit/>
          </a:bodyPr>
          <a:lstStyle/>
          <a:p>
            <a:pPr marL="180340" marR="136525" indent="-167640" defTabSz="457200">
              <a:spcBef>
                <a:spcPts val="100"/>
              </a:spcBef>
            </a:pPr>
            <a:r>
              <a:rPr sz="1200" b="1" spc="-5">
                <a:solidFill>
                  <a:srgbClr val="FFFFFF"/>
                </a:solidFill>
                <a:latin typeface="Calibri"/>
                <a:cs typeface="Calibri"/>
              </a:rPr>
              <a:t>Creating</a:t>
            </a:r>
            <a:r>
              <a:rPr sz="1200" b="1" spc="-25">
                <a:solidFill>
                  <a:srgbClr val="FFFFFF"/>
                </a:solidFill>
                <a:latin typeface="Calibri"/>
                <a:cs typeface="Calibri"/>
              </a:rPr>
              <a:t> </a:t>
            </a:r>
            <a:r>
              <a:rPr sz="1200" b="1">
                <a:solidFill>
                  <a:srgbClr val="FFFFFF"/>
                </a:solidFill>
                <a:latin typeface="Calibri"/>
                <a:cs typeface="Calibri"/>
              </a:rPr>
              <a:t>a</a:t>
            </a:r>
            <a:r>
              <a:rPr sz="1200" b="1" spc="-20">
                <a:solidFill>
                  <a:srgbClr val="FFFFFF"/>
                </a:solidFill>
                <a:latin typeface="Calibri"/>
                <a:cs typeface="Calibri"/>
              </a:rPr>
              <a:t> </a:t>
            </a:r>
            <a:r>
              <a:rPr sz="1200" b="1" spc="-5">
                <a:solidFill>
                  <a:srgbClr val="FFFFFF"/>
                </a:solidFill>
                <a:latin typeface="Calibri"/>
                <a:cs typeface="Calibri"/>
              </a:rPr>
              <a:t>System</a:t>
            </a:r>
            <a:r>
              <a:rPr sz="1200" b="1" spc="-30">
                <a:solidFill>
                  <a:srgbClr val="FFFFFF"/>
                </a:solidFill>
                <a:latin typeface="Calibri"/>
                <a:cs typeface="Calibri"/>
              </a:rPr>
              <a:t> </a:t>
            </a:r>
            <a:r>
              <a:rPr sz="1200" b="1">
                <a:solidFill>
                  <a:srgbClr val="FFFFFF"/>
                </a:solidFill>
                <a:latin typeface="Calibri"/>
                <a:cs typeface="Calibri"/>
              </a:rPr>
              <a:t>of </a:t>
            </a:r>
            <a:r>
              <a:rPr sz="1200" b="1" spc="-254">
                <a:solidFill>
                  <a:srgbClr val="FFFFFF"/>
                </a:solidFill>
                <a:latin typeface="Calibri"/>
                <a:cs typeface="Calibri"/>
              </a:rPr>
              <a:t> </a:t>
            </a:r>
            <a:r>
              <a:rPr sz="1200" b="1">
                <a:solidFill>
                  <a:srgbClr val="FFFFFF"/>
                </a:solidFill>
                <a:latin typeface="Calibri"/>
                <a:cs typeface="Calibri"/>
              </a:rPr>
              <a:t>School</a:t>
            </a:r>
            <a:r>
              <a:rPr sz="1200" b="1" spc="-10">
                <a:solidFill>
                  <a:srgbClr val="FFFFFF"/>
                </a:solidFill>
                <a:latin typeface="Calibri"/>
                <a:cs typeface="Calibri"/>
              </a:rPr>
              <a:t> </a:t>
            </a:r>
            <a:r>
              <a:rPr sz="1200" b="1">
                <a:solidFill>
                  <a:srgbClr val="FFFFFF"/>
                </a:solidFill>
                <a:latin typeface="Calibri"/>
                <a:cs typeface="Calibri"/>
              </a:rPr>
              <a:t>Support</a:t>
            </a:r>
            <a:endParaRPr sz="1200">
              <a:solidFill>
                <a:prstClr val="black"/>
              </a:solidFill>
              <a:latin typeface="Calibri"/>
              <a:cs typeface="Calibri"/>
            </a:endParaRPr>
          </a:p>
          <a:p>
            <a:pPr marL="43815" algn="ctr" defTabSz="457200">
              <a:spcBef>
                <a:spcPts val="10"/>
              </a:spcBef>
            </a:pPr>
            <a:r>
              <a:rPr sz="900" spc="-5">
                <a:solidFill>
                  <a:srgbClr val="FFFFFF"/>
                </a:solidFill>
                <a:latin typeface="Calibri"/>
                <a:cs typeface="Calibri"/>
              </a:rPr>
              <a:t>Strategic</a:t>
            </a:r>
            <a:r>
              <a:rPr sz="900" spc="-20">
                <a:solidFill>
                  <a:srgbClr val="FFFFFF"/>
                </a:solidFill>
                <a:latin typeface="Calibri"/>
                <a:cs typeface="Calibri"/>
              </a:rPr>
              <a:t> </a:t>
            </a:r>
            <a:r>
              <a:rPr sz="900" spc="-5">
                <a:solidFill>
                  <a:srgbClr val="FFFFFF"/>
                </a:solidFill>
                <a:latin typeface="Calibri"/>
                <a:cs typeface="Calibri"/>
              </a:rPr>
              <a:t>Staff</a:t>
            </a:r>
            <a:r>
              <a:rPr sz="900" spc="-15">
                <a:solidFill>
                  <a:srgbClr val="FFFFFF"/>
                </a:solidFill>
                <a:latin typeface="Calibri"/>
                <a:cs typeface="Calibri"/>
              </a:rPr>
              <a:t> </a:t>
            </a:r>
            <a:r>
              <a:rPr sz="900" spc="-5">
                <a:solidFill>
                  <a:srgbClr val="FFFFFF"/>
                </a:solidFill>
                <a:latin typeface="Calibri"/>
                <a:cs typeface="Calibri"/>
              </a:rPr>
              <a:t>Support</a:t>
            </a:r>
            <a:endParaRPr sz="900">
              <a:solidFill>
                <a:prstClr val="black"/>
              </a:solidFill>
              <a:latin typeface="Calibri"/>
              <a:cs typeface="Calibri"/>
            </a:endParaRPr>
          </a:p>
          <a:p>
            <a:pPr marL="42545" algn="ctr" defTabSz="457200"/>
            <a:r>
              <a:rPr sz="900" spc="-5">
                <a:solidFill>
                  <a:srgbClr val="FFFFFF"/>
                </a:solidFill>
                <a:latin typeface="Calibri"/>
                <a:cs typeface="Calibri"/>
              </a:rPr>
              <a:t>Equitable</a:t>
            </a:r>
            <a:r>
              <a:rPr sz="900" spc="5">
                <a:solidFill>
                  <a:srgbClr val="FFFFFF"/>
                </a:solidFill>
                <a:latin typeface="Calibri"/>
                <a:cs typeface="Calibri"/>
              </a:rPr>
              <a:t> </a:t>
            </a:r>
            <a:r>
              <a:rPr sz="900" spc="-5">
                <a:solidFill>
                  <a:srgbClr val="FFFFFF"/>
                </a:solidFill>
                <a:latin typeface="Calibri"/>
                <a:cs typeface="Calibri"/>
              </a:rPr>
              <a:t>Resource</a:t>
            </a:r>
            <a:r>
              <a:rPr sz="900" spc="-15">
                <a:solidFill>
                  <a:srgbClr val="FFFFFF"/>
                </a:solidFill>
                <a:latin typeface="Calibri"/>
                <a:cs typeface="Calibri"/>
              </a:rPr>
              <a:t> </a:t>
            </a:r>
            <a:r>
              <a:rPr sz="900" spc="-5">
                <a:solidFill>
                  <a:srgbClr val="FFFFFF"/>
                </a:solidFill>
                <a:latin typeface="Calibri"/>
                <a:cs typeface="Calibri"/>
              </a:rPr>
              <a:t>Allocation</a:t>
            </a:r>
            <a:endParaRPr sz="900">
              <a:solidFill>
                <a:prstClr val="black"/>
              </a:solidFill>
              <a:latin typeface="Calibri"/>
              <a:cs typeface="Calibri"/>
            </a:endParaRPr>
          </a:p>
        </p:txBody>
      </p:sp>
      <p:sp>
        <p:nvSpPr>
          <p:cNvPr id="46" name="object 37">
            <a:extLst>
              <a:ext uri="{FF2B5EF4-FFF2-40B4-BE49-F238E27FC236}">
                <a16:creationId xmlns:a16="http://schemas.microsoft.com/office/drawing/2014/main" id="{D7DF4F73-E7EB-78C5-9FC6-81AF558DC44D}"/>
              </a:ext>
            </a:extLst>
          </p:cNvPr>
          <p:cNvSpPr txBox="1"/>
          <p:nvPr/>
        </p:nvSpPr>
        <p:spPr>
          <a:xfrm>
            <a:off x="3586099" y="5781548"/>
            <a:ext cx="123189" cy="480059"/>
          </a:xfrm>
          <a:prstGeom prst="rect">
            <a:avLst/>
          </a:prstGeom>
        </p:spPr>
        <p:txBody>
          <a:bodyPr vert="horz" wrap="square" lIns="0" tIns="86995" rIns="0" bIns="0" rtlCol="0">
            <a:spAutoFit/>
          </a:bodyPr>
          <a:lstStyle/>
          <a:p>
            <a:pPr marL="12700" defTabSz="457200">
              <a:spcBef>
                <a:spcPts val="685"/>
              </a:spcBef>
            </a:pPr>
            <a:r>
              <a:rPr sz="1000" b="1" spc="-10">
                <a:solidFill>
                  <a:prstClr val="black"/>
                </a:solidFill>
                <a:latin typeface="Calibri"/>
                <a:cs typeface="Calibri"/>
              </a:rPr>
              <a:t>8.</a:t>
            </a:r>
            <a:endParaRPr sz="1000">
              <a:solidFill>
                <a:prstClr val="black"/>
              </a:solidFill>
              <a:latin typeface="Calibri"/>
              <a:cs typeface="Calibri"/>
            </a:endParaRPr>
          </a:p>
          <a:p>
            <a:pPr marL="12700" defTabSz="457200">
              <a:spcBef>
                <a:spcPts val="590"/>
              </a:spcBef>
            </a:pPr>
            <a:r>
              <a:rPr sz="1000" b="1" spc="-10">
                <a:solidFill>
                  <a:prstClr val="black"/>
                </a:solidFill>
                <a:latin typeface="Calibri"/>
                <a:cs typeface="Calibri"/>
              </a:rPr>
              <a:t>9.</a:t>
            </a:r>
            <a:endParaRPr sz="1000">
              <a:solidFill>
                <a:prstClr val="black"/>
              </a:solidFill>
              <a:latin typeface="Calibri"/>
              <a:cs typeface="Calibri"/>
            </a:endParaRPr>
          </a:p>
        </p:txBody>
      </p:sp>
      <p:sp>
        <p:nvSpPr>
          <p:cNvPr id="2" name="TextBox 1">
            <a:extLst>
              <a:ext uri="{FF2B5EF4-FFF2-40B4-BE49-F238E27FC236}">
                <a16:creationId xmlns:a16="http://schemas.microsoft.com/office/drawing/2014/main" id="{D84D82A8-686D-EDBC-E6F4-3FA1D67DB647}"/>
              </a:ext>
            </a:extLst>
          </p:cNvPr>
          <p:cNvSpPr txBox="1"/>
          <p:nvPr/>
        </p:nvSpPr>
        <p:spPr>
          <a:xfrm>
            <a:off x="1778228" y="2717078"/>
            <a:ext cx="8285024" cy="2554545"/>
          </a:xfrm>
          <a:prstGeom prst="rect">
            <a:avLst/>
          </a:prstGeom>
          <a:solidFill>
            <a:srgbClr val="F3CF45">
              <a:lumMod val="40000"/>
              <a:lumOff val="60000"/>
            </a:srgbClr>
          </a:solidFill>
        </p:spPr>
        <p:txBody>
          <a:bodyPr wrap="square" rtlCol="0">
            <a:spAutoFit/>
          </a:bodyPr>
          <a:lstStyle/>
          <a:p>
            <a:pPr algn="ctr" defTabSz="457200"/>
            <a:r>
              <a:rPr lang="en-US" sz="4000" kern="0" dirty="0">
                <a:solidFill>
                  <a:srgbClr val="FF0000"/>
                </a:solidFill>
                <a:latin typeface="Arial Black"/>
              </a:rPr>
              <a:t>Before Presenting to your GO Team: </a:t>
            </a:r>
          </a:p>
          <a:p>
            <a:pPr algn="ctr" defTabSz="457200"/>
            <a:r>
              <a:rPr lang="en-US" sz="4000" kern="0" dirty="0">
                <a:solidFill>
                  <a:srgbClr val="A92A91"/>
                </a:solidFill>
                <a:latin typeface="Arial Black"/>
              </a:rPr>
              <a:t>Insert School’s Current Strategic Plan</a:t>
            </a:r>
          </a:p>
        </p:txBody>
      </p:sp>
    </p:spTree>
    <p:extLst>
      <p:ext uri="{BB962C8B-B14F-4D97-AF65-F5344CB8AC3E}">
        <p14:creationId xmlns:p14="http://schemas.microsoft.com/office/powerpoint/2010/main" val="3450628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bject 2">
            <a:extLst>
              <a:ext uri="{FF2B5EF4-FFF2-40B4-BE49-F238E27FC236}">
                <a16:creationId xmlns:a16="http://schemas.microsoft.com/office/drawing/2014/main" id="{1C1B3CEB-1610-0DA4-E9B1-69F36FDA79D0}"/>
              </a:ext>
            </a:extLst>
          </p:cNvPr>
          <p:cNvSpPr txBox="1"/>
          <p:nvPr/>
        </p:nvSpPr>
        <p:spPr>
          <a:xfrm>
            <a:off x="273808" y="1989514"/>
            <a:ext cx="2036190" cy="391795"/>
          </a:xfrm>
          <a:prstGeom prst="rect">
            <a:avLst/>
          </a:prstGeom>
        </p:spPr>
        <p:txBody>
          <a:bodyPr vert="horz" wrap="square" lIns="0" tIns="12700" rIns="0" bIns="0" rtlCol="0">
            <a:spAutoFit/>
          </a:bodyPr>
          <a:lstStyle/>
          <a:p>
            <a:pPr marL="495934" marR="5080" indent="-483870" algn="ctr">
              <a:lnSpc>
                <a:spcPct val="100000"/>
              </a:lnSpc>
              <a:spcBef>
                <a:spcPts val="100"/>
              </a:spcBef>
            </a:pPr>
            <a:r>
              <a:rPr sz="1200" b="1" i="1" spc="-5" dirty="0">
                <a:solidFill>
                  <a:srgbClr val="151515"/>
                </a:solidFill>
                <a:latin typeface="Calibri"/>
                <a:cs typeface="Calibri"/>
              </a:rPr>
              <a:t>APS </a:t>
            </a:r>
            <a:r>
              <a:rPr sz="1200" b="1" i="1" dirty="0">
                <a:solidFill>
                  <a:srgbClr val="151515"/>
                </a:solidFill>
                <a:latin typeface="Calibri"/>
                <a:cs typeface="Calibri"/>
              </a:rPr>
              <a:t>Strategic </a:t>
            </a:r>
            <a:r>
              <a:rPr sz="1200" b="1" i="1" spc="-5" dirty="0">
                <a:solidFill>
                  <a:srgbClr val="151515"/>
                </a:solidFill>
                <a:latin typeface="Calibri"/>
                <a:cs typeface="Calibri"/>
              </a:rPr>
              <a:t>Priorities</a:t>
            </a:r>
            <a:endParaRPr lang="en-US" sz="1200" b="1" i="1" spc="-5" dirty="0">
              <a:solidFill>
                <a:srgbClr val="151515"/>
              </a:solidFill>
              <a:latin typeface="Calibri"/>
              <a:cs typeface="Calibri"/>
            </a:endParaRPr>
          </a:p>
          <a:p>
            <a:pPr marL="495934" marR="5080" indent="-483870" algn="ctr">
              <a:lnSpc>
                <a:spcPct val="100000"/>
              </a:lnSpc>
              <a:spcBef>
                <a:spcPts val="100"/>
              </a:spcBef>
            </a:pPr>
            <a:r>
              <a:rPr sz="1200" b="1" i="1" dirty="0">
                <a:solidFill>
                  <a:srgbClr val="151515"/>
                </a:solidFill>
                <a:latin typeface="Calibri"/>
                <a:cs typeface="Calibri"/>
              </a:rPr>
              <a:t>&amp;</a:t>
            </a:r>
            <a:r>
              <a:rPr lang="en-US" sz="1200" b="1" i="1" dirty="0">
                <a:solidFill>
                  <a:srgbClr val="151515"/>
                </a:solidFill>
                <a:latin typeface="Calibri"/>
                <a:cs typeface="Calibri"/>
              </a:rPr>
              <a:t> </a:t>
            </a:r>
            <a:r>
              <a:rPr sz="1200" b="1" i="1" spc="-5" dirty="0">
                <a:solidFill>
                  <a:srgbClr val="151515"/>
                </a:solidFill>
                <a:latin typeface="Calibri"/>
                <a:cs typeface="Calibri"/>
              </a:rPr>
              <a:t>Initiatives</a:t>
            </a:r>
            <a:endParaRPr sz="1200" dirty="0">
              <a:latin typeface="Calibri"/>
              <a:cs typeface="Calibri"/>
            </a:endParaRPr>
          </a:p>
        </p:txBody>
      </p:sp>
      <p:sp>
        <p:nvSpPr>
          <p:cNvPr id="46" name="object 8">
            <a:extLst>
              <a:ext uri="{FF2B5EF4-FFF2-40B4-BE49-F238E27FC236}">
                <a16:creationId xmlns:a16="http://schemas.microsoft.com/office/drawing/2014/main" id="{02EB63BA-9ED1-E17E-F98A-9EF51B98C06F}"/>
              </a:ext>
            </a:extLst>
          </p:cNvPr>
          <p:cNvSpPr txBox="1"/>
          <p:nvPr/>
        </p:nvSpPr>
        <p:spPr>
          <a:xfrm>
            <a:off x="4374037" y="100361"/>
            <a:ext cx="3481613" cy="579646"/>
          </a:xfrm>
          <a:prstGeom prst="rect">
            <a:avLst/>
          </a:prstGeom>
        </p:spPr>
        <p:txBody>
          <a:bodyPr vert="horz" wrap="square" lIns="0" tIns="12700" rIns="0" bIns="0" rtlCol="0">
            <a:spAutoFit/>
          </a:bodyPr>
          <a:lstStyle/>
          <a:p>
            <a:pPr marL="12700" algn="ctr">
              <a:lnSpc>
                <a:spcPct val="100000"/>
              </a:lnSpc>
              <a:spcBef>
                <a:spcPts val="100"/>
              </a:spcBef>
            </a:pPr>
            <a:r>
              <a:rPr lang="en-US" b="1" dirty="0">
                <a:solidFill>
                  <a:schemeClr val="accent5"/>
                </a:solidFill>
                <a:latin typeface="Calibri"/>
                <a:cs typeface="Calibri"/>
              </a:rPr>
              <a:t>Cascade Elementary School </a:t>
            </a:r>
          </a:p>
          <a:p>
            <a:pPr marL="12700" algn="ctr">
              <a:lnSpc>
                <a:spcPct val="100000"/>
              </a:lnSpc>
              <a:spcBef>
                <a:spcPts val="100"/>
              </a:spcBef>
            </a:pPr>
            <a:r>
              <a:rPr lang="en-US" b="1" dirty="0">
                <a:solidFill>
                  <a:schemeClr val="accent5"/>
                </a:solidFill>
                <a:latin typeface="Calibri"/>
                <a:cs typeface="Calibri"/>
              </a:rPr>
              <a:t>2024 Strategic Plan</a:t>
            </a:r>
            <a:endParaRPr dirty="0">
              <a:solidFill>
                <a:schemeClr val="accent5"/>
              </a:solidFill>
              <a:latin typeface="Calibri"/>
              <a:cs typeface="Calibri"/>
            </a:endParaRPr>
          </a:p>
        </p:txBody>
      </p:sp>
      <p:sp>
        <p:nvSpPr>
          <p:cNvPr id="47" name="object 9">
            <a:extLst>
              <a:ext uri="{FF2B5EF4-FFF2-40B4-BE49-F238E27FC236}">
                <a16:creationId xmlns:a16="http://schemas.microsoft.com/office/drawing/2014/main" id="{7994DA41-84B2-671B-AB64-DBB00188ABCA}"/>
              </a:ext>
            </a:extLst>
          </p:cNvPr>
          <p:cNvSpPr txBox="1"/>
          <p:nvPr/>
        </p:nvSpPr>
        <p:spPr>
          <a:xfrm>
            <a:off x="5658167" y="640682"/>
            <a:ext cx="875665" cy="208279"/>
          </a:xfrm>
          <a:prstGeom prst="rect">
            <a:avLst/>
          </a:prstGeom>
        </p:spPr>
        <p:txBody>
          <a:bodyPr vert="horz" wrap="square" lIns="0" tIns="12700" rIns="0" bIns="0" rtlCol="0">
            <a:spAutoFit/>
          </a:bodyPr>
          <a:lstStyle/>
          <a:p>
            <a:pPr marL="12700">
              <a:lnSpc>
                <a:spcPct val="100000"/>
              </a:lnSpc>
              <a:spcBef>
                <a:spcPts val="100"/>
              </a:spcBef>
            </a:pPr>
            <a:r>
              <a:rPr sz="1200" b="1" i="1" spc="-5" dirty="0">
                <a:solidFill>
                  <a:srgbClr val="151515"/>
                </a:solidFill>
                <a:latin typeface="Calibri"/>
                <a:cs typeface="Calibri"/>
              </a:rPr>
              <a:t>SMART</a:t>
            </a:r>
            <a:r>
              <a:rPr sz="1200" b="1" i="1" spc="-40" dirty="0">
                <a:solidFill>
                  <a:srgbClr val="151515"/>
                </a:solidFill>
                <a:latin typeface="Calibri"/>
                <a:cs typeface="Calibri"/>
              </a:rPr>
              <a:t> </a:t>
            </a:r>
            <a:r>
              <a:rPr sz="1200" b="1" i="1" spc="-5" dirty="0">
                <a:solidFill>
                  <a:srgbClr val="151515"/>
                </a:solidFill>
                <a:latin typeface="Calibri"/>
                <a:cs typeface="Calibri"/>
              </a:rPr>
              <a:t>Goals</a:t>
            </a:r>
            <a:endParaRPr sz="1200" dirty="0">
              <a:latin typeface="Calibri"/>
              <a:cs typeface="Calibri"/>
            </a:endParaRPr>
          </a:p>
        </p:txBody>
      </p:sp>
      <p:sp>
        <p:nvSpPr>
          <p:cNvPr id="48" name="object 10">
            <a:extLst>
              <a:ext uri="{FF2B5EF4-FFF2-40B4-BE49-F238E27FC236}">
                <a16:creationId xmlns:a16="http://schemas.microsoft.com/office/drawing/2014/main" id="{F052C312-3884-48D4-543F-786A239D5D32}"/>
              </a:ext>
            </a:extLst>
          </p:cNvPr>
          <p:cNvSpPr txBox="1"/>
          <p:nvPr/>
        </p:nvSpPr>
        <p:spPr>
          <a:xfrm>
            <a:off x="6783717" y="2086667"/>
            <a:ext cx="5163585" cy="197490"/>
          </a:xfrm>
          <a:prstGeom prst="rect">
            <a:avLst/>
          </a:prstGeom>
        </p:spPr>
        <p:txBody>
          <a:bodyPr vert="horz" wrap="square" lIns="0" tIns="12700" rIns="0" bIns="0" rtlCol="0">
            <a:spAutoFit/>
          </a:bodyPr>
          <a:lstStyle/>
          <a:p>
            <a:pPr marL="12700" algn="ctr">
              <a:lnSpc>
                <a:spcPct val="100000"/>
              </a:lnSpc>
              <a:spcBef>
                <a:spcPts val="100"/>
              </a:spcBef>
            </a:pPr>
            <a:r>
              <a:rPr sz="1200" b="1" i="1" spc="-5" dirty="0">
                <a:solidFill>
                  <a:srgbClr val="151515"/>
                </a:solidFill>
                <a:latin typeface="Calibri"/>
                <a:cs typeface="Calibri"/>
              </a:rPr>
              <a:t>School Strategies</a:t>
            </a:r>
            <a:endParaRPr sz="1200" dirty="0">
              <a:latin typeface="Calibri"/>
              <a:cs typeface="Calibri"/>
            </a:endParaRPr>
          </a:p>
        </p:txBody>
      </p:sp>
      <p:sp>
        <p:nvSpPr>
          <p:cNvPr id="49" name="object 11">
            <a:extLst>
              <a:ext uri="{FF2B5EF4-FFF2-40B4-BE49-F238E27FC236}">
                <a16:creationId xmlns:a16="http://schemas.microsoft.com/office/drawing/2014/main" id="{A2587826-9BAD-F537-B29B-22C46DD0C4B1}"/>
              </a:ext>
            </a:extLst>
          </p:cNvPr>
          <p:cNvSpPr txBox="1"/>
          <p:nvPr/>
        </p:nvSpPr>
        <p:spPr>
          <a:xfrm>
            <a:off x="857579" y="909007"/>
            <a:ext cx="1912620" cy="1038746"/>
          </a:xfrm>
          <a:prstGeom prst="rect">
            <a:avLst/>
          </a:prstGeom>
          <a:ln w="12700">
            <a:solidFill>
              <a:srgbClr val="A4A4A4"/>
            </a:solidFill>
          </a:ln>
        </p:spPr>
        <p:txBody>
          <a:bodyPr vert="horz" wrap="square" lIns="0" tIns="0" rIns="0" bIns="0" rtlCol="0">
            <a:spAutoFit/>
          </a:bodyPr>
          <a:lstStyle/>
          <a:p>
            <a:pPr>
              <a:lnSpc>
                <a:spcPct val="100000"/>
              </a:lnSpc>
            </a:pPr>
            <a:endParaRPr sz="1200" dirty="0">
              <a:latin typeface="Times New Roman"/>
              <a:cs typeface="Times New Roman"/>
            </a:endParaRPr>
          </a:p>
          <a:p>
            <a:pPr algn="ctr">
              <a:lnSpc>
                <a:spcPct val="100000"/>
              </a:lnSpc>
              <a:spcBef>
                <a:spcPts val="900"/>
              </a:spcBef>
            </a:pPr>
            <a:r>
              <a:rPr lang="en-US" sz="1200" spc="-5" dirty="0">
                <a:latin typeface="Calibri"/>
                <a:cs typeface="Calibri"/>
              </a:rPr>
              <a:t>Improve the proficiency rates of students in grades 3-5 by 6% in ELA by June 2024 on the GA Milestones</a:t>
            </a:r>
          </a:p>
        </p:txBody>
      </p:sp>
      <p:sp>
        <p:nvSpPr>
          <p:cNvPr id="50" name="object 12">
            <a:extLst>
              <a:ext uri="{FF2B5EF4-FFF2-40B4-BE49-F238E27FC236}">
                <a16:creationId xmlns:a16="http://schemas.microsoft.com/office/drawing/2014/main" id="{ED00D9AF-FDAB-D9B3-2708-73EB2DC42310}"/>
              </a:ext>
            </a:extLst>
          </p:cNvPr>
          <p:cNvSpPr txBox="1"/>
          <p:nvPr/>
        </p:nvSpPr>
        <p:spPr>
          <a:xfrm>
            <a:off x="4176638" y="907280"/>
            <a:ext cx="1912620" cy="1038746"/>
          </a:xfrm>
          <a:prstGeom prst="rect">
            <a:avLst/>
          </a:prstGeom>
          <a:ln w="12700">
            <a:solidFill>
              <a:srgbClr val="A4A4A4"/>
            </a:solidFill>
          </a:ln>
        </p:spPr>
        <p:txBody>
          <a:bodyPr vert="horz" wrap="square" lIns="0" tIns="0" rIns="0" bIns="0" rtlCol="0">
            <a:spAutoFit/>
          </a:bodyPr>
          <a:lstStyle/>
          <a:p>
            <a:pPr>
              <a:lnSpc>
                <a:spcPct val="100000"/>
              </a:lnSpc>
            </a:pPr>
            <a:endParaRPr sz="1200" dirty="0">
              <a:latin typeface="Times New Roman"/>
              <a:cs typeface="Times New Roman"/>
            </a:endParaRPr>
          </a:p>
          <a:p>
            <a:pPr algn="ctr">
              <a:lnSpc>
                <a:spcPct val="100000"/>
              </a:lnSpc>
              <a:spcBef>
                <a:spcPts val="894"/>
              </a:spcBef>
            </a:pPr>
            <a:r>
              <a:rPr lang="en-US" sz="1200" spc="-5" dirty="0">
                <a:latin typeface="Calibri"/>
                <a:cs typeface="Calibri"/>
              </a:rPr>
              <a:t>Improve the proficiency rates of students in grades 3-5 by 6% in Math by </a:t>
            </a:r>
            <a:r>
              <a:rPr lang="en-US" sz="1200" spc="-5">
                <a:latin typeface="Calibri"/>
                <a:cs typeface="Calibri"/>
              </a:rPr>
              <a:t>June 2024 </a:t>
            </a:r>
            <a:r>
              <a:rPr lang="en-US" sz="1200" spc="-5" dirty="0">
                <a:latin typeface="Calibri"/>
                <a:cs typeface="Calibri"/>
              </a:rPr>
              <a:t>on the GA Milestones</a:t>
            </a:r>
            <a:endParaRPr sz="1200" dirty="0">
              <a:latin typeface="Calibri"/>
              <a:cs typeface="Calibri"/>
            </a:endParaRPr>
          </a:p>
        </p:txBody>
      </p:sp>
      <p:sp>
        <p:nvSpPr>
          <p:cNvPr id="51" name="object 13">
            <a:extLst>
              <a:ext uri="{FF2B5EF4-FFF2-40B4-BE49-F238E27FC236}">
                <a16:creationId xmlns:a16="http://schemas.microsoft.com/office/drawing/2014/main" id="{CE20CDA3-8B73-DA4A-506E-F971AA26DCAF}"/>
              </a:ext>
            </a:extLst>
          </p:cNvPr>
          <p:cNvSpPr txBox="1"/>
          <p:nvPr/>
        </p:nvSpPr>
        <p:spPr>
          <a:xfrm>
            <a:off x="6964929" y="907280"/>
            <a:ext cx="1912620" cy="854080"/>
          </a:xfrm>
          <a:prstGeom prst="rect">
            <a:avLst/>
          </a:prstGeom>
          <a:ln w="12700">
            <a:solidFill>
              <a:srgbClr val="A4A4A4"/>
            </a:solidFill>
          </a:ln>
        </p:spPr>
        <p:txBody>
          <a:bodyPr vert="horz" wrap="square" lIns="0" tIns="0" rIns="0" bIns="0" rtlCol="0">
            <a:spAutoFit/>
          </a:bodyPr>
          <a:lstStyle/>
          <a:p>
            <a:pPr>
              <a:lnSpc>
                <a:spcPct val="100000"/>
              </a:lnSpc>
            </a:pPr>
            <a:endParaRPr sz="1200" dirty="0">
              <a:latin typeface="Times New Roman"/>
              <a:cs typeface="Times New Roman"/>
            </a:endParaRPr>
          </a:p>
          <a:p>
            <a:pPr algn="ctr">
              <a:lnSpc>
                <a:spcPct val="100000"/>
              </a:lnSpc>
              <a:spcBef>
                <a:spcPts val="894"/>
              </a:spcBef>
            </a:pPr>
            <a:r>
              <a:rPr lang="en-US" sz="1200" spc="-5" dirty="0">
                <a:latin typeface="Calibri"/>
                <a:cs typeface="Calibri"/>
              </a:rPr>
              <a:t>Improve family wellness survey question to exceed a 3.94 rating</a:t>
            </a:r>
            <a:endParaRPr sz="1200" dirty="0">
              <a:latin typeface="Calibri"/>
              <a:cs typeface="Calibri"/>
            </a:endParaRPr>
          </a:p>
        </p:txBody>
      </p:sp>
      <p:sp>
        <p:nvSpPr>
          <p:cNvPr id="53" name="object 15">
            <a:extLst>
              <a:ext uri="{FF2B5EF4-FFF2-40B4-BE49-F238E27FC236}">
                <a16:creationId xmlns:a16="http://schemas.microsoft.com/office/drawing/2014/main" id="{2CB9457E-0591-E2D3-47CD-AA551058EBAD}"/>
              </a:ext>
            </a:extLst>
          </p:cNvPr>
          <p:cNvSpPr txBox="1"/>
          <p:nvPr/>
        </p:nvSpPr>
        <p:spPr>
          <a:xfrm>
            <a:off x="9753220" y="884173"/>
            <a:ext cx="1912620" cy="780415"/>
          </a:xfrm>
          <a:prstGeom prst="rect">
            <a:avLst/>
          </a:prstGeom>
          <a:ln w="12700">
            <a:solidFill>
              <a:srgbClr val="A4A4A4"/>
            </a:solidFill>
          </a:ln>
        </p:spPr>
        <p:txBody>
          <a:bodyPr vert="horz" wrap="square" lIns="0" tIns="0" rIns="0" bIns="0" rtlCol="0">
            <a:spAutoFit/>
          </a:bodyPr>
          <a:lstStyle/>
          <a:p>
            <a:pPr>
              <a:lnSpc>
                <a:spcPct val="100000"/>
              </a:lnSpc>
            </a:pPr>
            <a:endParaRPr sz="1200" dirty="0">
              <a:latin typeface="Times New Roman"/>
              <a:cs typeface="Times New Roman"/>
            </a:endParaRPr>
          </a:p>
          <a:p>
            <a:pPr algn="ctr">
              <a:lnSpc>
                <a:spcPct val="100000"/>
              </a:lnSpc>
              <a:spcBef>
                <a:spcPts val="894"/>
              </a:spcBef>
            </a:pPr>
            <a:r>
              <a:rPr sz="1200" spc="-5" dirty="0">
                <a:latin typeface="Calibri"/>
                <a:cs typeface="Calibri"/>
              </a:rPr>
              <a:t>TBD</a:t>
            </a:r>
            <a:endParaRPr sz="1200" dirty="0">
              <a:latin typeface="Calibri"/>
              <a:cs typeface="Calibri"/>
            </a:endParaRPr>
          </a:p>
        </p:txBody>
      </p:sp>
      <p:sp>
        <p:nvSpPr>
          <p:cNvPr id="54" name="object 16">
            <a:extLst>
              <a:ext uri="{FF2B5EF4-FFF2-40B4-BE49-F238E27FC236}">
                <a16:creationId xmlns:a16="http://schemas.microsoft.com/office/drawing/2014/main" id="{E641C145-FF03-7127-78AA-9E9E8500E487}"/>
              </a:ext>
            </a:extLst>
          </p:cNvPr>
          <p:cNvSpPr txBox="1"/>
          <p:nvPr/>
        </p:nvSpPr>
        <p:spPr>
          <a:xfrm>
            <a:off x="2475798" y="2086668"/>
            <a:ext cx="4113009" cy="197490"/>
          </a:xfrm>
          <a:prstGeom prst="rect">
            <a:avLst/>
          </a:prstGeom>
        </p:spPr>
        <p:txBody>
          <a:bodyPr vert="horz" wrap="square" lIns="0" tIns="12700" rIns="0" bIns="0" rtlCol="0">
            <a:spAutoFit/>
          </a:bodyPr>
          <a:lstStyle/>
          <a:p>
            <a:pPr marL="12700" algn="ctr">
              <a:lnSpc>
                <a:spcPct val="100000"/>
              </a:lnSpc>
              <a:spcBef>
                <a:spcPts val="100"/>
              </a:spcBef>
            </a:pPr>
            <a:r>
              <a:rPr sz="1200" b="1" i="1" spc="-5" dirty="0">
                <a:solidFill>
                  <a:srgbClr val="151515"/>
                </a:solidFill>
                <a:latin typeface="Calibri"/>
                <a:cs typeface="Calibri"/>
              </a:rPr>
              <a:t>School </a:t>
            </a:r>
            <a:r>
              <a:rPr sz="1200" b="1" i="1" dirty="0">
                <a:solidFill>
                  <a:srgbClr val="151515"/>
                </a:solidFill>
                <a:latin typeface="Calibri"/>
                <a:cs typeface="Calibri"/>
              </a:rPr>
              <a:t>Strategic</a:t>
            </a:r>
            <a:r>
              <a:rPr lang="en-US" sz="1200" b="1" i="1" dirty="0">
                <a:solidFill>
                  <a:srgbClr val="151515"/>
                </a:solidFill>
                <a:latin typeface="Calibri"/>
                <a:cs typeface="Calibri"/>
              </a:rPr>
              <a:t> </a:t>
            </a:r>
            <a:r>
              <a:rPr sz="1200" b="1" i="1" spc="-5" dirty="0">
                <a:solidFill>
                  <a:srgbClr val="151515"/>
                </a:solidFill>
                <a:latin typeface="Calibri"/>
                <a:cs typeface="Calibri"/>
              </a:rPr>
              <a:t>Priorities</a:t>
            </a:r>
            <a:endParaRPr sz="1200" dirty="0">
              <a:latin typeface="Calibri"/>
              <a:cs typeface="Calibri"/>
            </a:endParaRPr>
          </a:p>
        </p:txBody>
      </p:sp>
      <p:sp>
        <p:nvSpPr>
          <p:cNvPr id="57" name="object 19">
            <a:extLst>
              <a:ext uri="{FF2B5EF4-FFF2-40B4-BE49-F238E27FC236}">
                <a16:creationId xmlns:a16="http://schemas.microsoft.com/office/drawing/2014/main" id="{B431ACE5-0778-50DD-7055-63C206FB9628}"/>
              </a:ext>
            </a:extLst>
          </p:cNvPr>
          <p:cNvSpPr txBox="1"/>
          <p:nvPr/>
        </p:nvSpPr>
        <p:spPr>
          <a:xfrm>
            <a:off x="618189" y="139736"/>
            <a:ext cx="513715" cy="208279"/>
          </a:xfrm>
          <a:prstGeom prst="rect">
            <a:avLst/>
          </a:prstGeom>
        </p:spPr>
        <p:txBody>
          <a:bodyPr vert="horz" wrap="square" lIns="0" tIns="12700" rIns="0" bIns="0" rtlCol="0">
            <a:spAutoFit/>
          </a:bodyPr>
          <a:lstStyle/>
          <a:p>
            <a:pPr marL="12700">
              <a:lnSpc>
                <a:spcPct val="100000"/>
              </a:lnSpc>
              <a:spcBef>
                <a:spcPts val="100"/>
              </a:spcBef>
            </a:pPr>
            <a:r>
              <a:rPr sz="1200" b="1" i="1" spc="-5" dirty="0">
                <a:solidFill>
                  <a:srgbClr val="151515"/>
                </a:solidFill>
                <a:latin typeface="Calibri"/>
                <a:cs typeface="Calibri"/>
              </a:rPr>
              <a:t>M</a:t>
            </a:r>
            <a:r>
              <a:rPr sz="1200" b="1" i="1" dirty="0">
                <a:solidFill>
                  <a:srgbClr val="151515"/>
                </a:solidFill>
                <a:latin typeface="Calibri"/>
                <a:cs typeface="Calibri"/>
              </a:rPr>
              <a:t>i</a:t>
            </a:r>
            <a:r>
              <a:rPr sz="1200" b="1" i="1" spc="-5" dirty="0">
                <a:solidFill>
                  <a:srgbClr val="151515"/>
                </a:solidFill>
                <a:latin typeface="Calibri"/>
                <a:cs typeface="Calibri"/>
              </a:rPr>
              <a:t>ss</a:t>
            </a:r>
            <a:r>
              <a:rPr sz="1200" b="1" i="1" dirty="0">
                <a:solidFill>
                  <a:srgbClr val="151515"/>
                </a:solidFill>
                <a:latin typeface="Calibri"/>
                <a:cs typeface="Calibri"/>
              </a:rPr>
              <a:t>i</a:t>
            </a:r>
            <a:r>
              <a:rPr sz="1200" b="1" i="1" spc="-5" dirty="0">
                <a:solidFill>
                  <a:srgbClr val="151515"/>
                </a:solidFill>
                <a:latin typeface="Calibri"/>
                <a:cs typeface="Calibri"/>
              </a:rPr>
              <a:t>on</a:t>
            </a:r>
            <a:endParaRPr sz="1200" dirty="0">
              <a:latin typeface="Calibri"/>
              <a:cs typeface="Calibri"/>
            </a:endParaRPr>
          </a:p>
        </p:txBody>
      </p:sp>
      <p:sp>
        <p:nvSpPr>
          <p:cNvPr id="58" name="object 20">
            <a:extLst>
              <a:ext uri="{FF2B5EF4-FFF2-40B4-BE49-F238E27FC236}">
                <a16:creationId xmlns:a16="http://schemas.microsoft.com/office/drawing/2014/main" id="{20EB12F3-68CA-61BA-1E67-9F3C640ED629}"/>
              </a:ext>
            </a:extLst>
          </p:cNvPr>
          <p:cNvSpPr txBox="1"/>
          <p:nvPr/>
        </p:nvSpPr>
        <p:spPr>
          <a:xfrm>
            <a:off x="9069384" y="139736"/>
            <a:ext cx="411480" cy="208279"/>
          </a:xfrm>
          <a:prstGeom prst="rect">
            <a:avLst/>
          </a:prstGeom>
        </p:spPr>
        <p:txBody>
          <a:bodyPr vert="horz" wrap="square" lIns="0" tIns="12700" rIns="0" bIns="0" rtlCol="0">
            <a:spAutoFit/>
          </a:bodyPr>
          <a:lstStyle/>
          <a:p>
            <a:pPr marL="12700">
              <a:lnSpc>
                <a:spcPct val="100000"/>
              </a:lnSpc>
              <a:spcBef>
                <a:spcPts val="100"/>
              </a:spcBef>
            </a:pPr>
            <a:r>
              <a:rPr sz="1200" b="1" i="1" spc="-5" dirty="0">
                <a:solidFill>
                  <a:srgbClr val="151515"/>
                </a:solidFill>
                <a:latin typeface="Calibri"/>
                <a:cs typeface="Calibri"/>
              </a:rPr>
              <a:t>V</a:t>
            </a:r>
            <a:r>
              <a:rPr sz="1200" b="1" i="1" dirty="0">
                <a:solidFill>
                  <a:srgbClr val="151515"/>
                </a:solidFill>
                <a:latin typeface="Calibri"/>
                <a:cs typeface="Calibri"/>
              </a:rPr>
              <a:t>i</a:t>
            </a:r>
            <a:r>
              <a:rPr sz="1200" b="1" i="1" spc="-5" dirty="0">
                <a:solidFill>
                  <a:srgbClr val="151515"/>
                </a:solidFill>
                <a:latin typeface="Calibri"/>
                <a:cs typeface="Calibri"/>
              </a:rPr>
              <a:t>s</a:t>
            </a:r>
            <a:r>
              <a:rPr sz="1200" b="1" i="1" dirty="0">
                <a:solidFill>
                  <a:srgbClr val="151515"/>
                </a:solidFill>
                <a:latin typeface="Calibri"/>
                <a:cs typeface="Calibri"/>
              </a:rPr>
              <a:t>i</a:t>
            </a:r>
            <a:r>
              <a:rPr sz="1200" b="1" i="1" spc="-5" dirty="0">
                <a:solidFill>
                  <a:srgbClr val="151515"/>
                </a:solidFill>
                <a:latin typeface="Calibri"/>
                <a:cs typeface="Calibri"/>
              </a:rPr>
              <a:t>on</a:t>
            </a:r>
            <a:endParaRPr sz="1200" dirty="0">
              <a:latin typeface="Calibri"/>
              <a:cs typeface="Calibri"/>
            </a:endParaRPr>
          </a:p>
        </p:txBody>
      </p:sp>
      <p:sp>
        <p:nvSpPr>
          <p:cNvPr id="12" name="TextBox 11">
            <a:extLst>
              <a:ext uri="{FF2B5EF4-FFF2-40B4-BE49-F238E27FC236}">
                <a16:creationId xmlns:a16="http://schemas.microsoft.com/office/drawing/2014/main" id="{BA294441-10ED-AD50-0253-9AA3A7FF7A8F}"/>
              </a:ext>
            </a:extLst>
          </p:cNvPr>
          <p:cNvSpPr txBox="1"/>
          <p:nvPr/>
        </p:nvSpPr>
        <p:spPr>
          <a:xfrm>
            <a:off x="6751178" y="3498002"/>
            <a:ext cx="5260910" cy="899627"/>
          </a:xfrm>
          <a:prstGeom prst="rect">
            <a:avLst/>
          </a:prstGeom>
          <a:solidFill>
            <a:schemeClr val="accent5">
              <a:lumMod val="20000"/>
              <a:lumOff val="80000"/>
            </a:schemeClr>
          </a:solidFill>
        </p:spPr>
        <p:txBody>
          <a:bodyPr wrap="square" rtlCol="0">
            <a:noAutofit/>
          </a:bodyPr>
          <a:lstStyle/>
          <a:p>
            <a:r>
              <a:rPr lang="en-US" sz="1100" dirty="0"/>
              <a:t>4. Conduct professional learning sessions designed to increase program awareness and philosophies</a:t>
            </a:r>
          </a:p>
          <a:p>
            <a:r>
              <a:rPr lang="en-US" sz="1100" dirty="0"/>
              <a:t>5. Observe and monitor the implementation of Tier 1 instructional block</a:t>
            </a:r>
          </a:p>
        </p:txBody>
      </p:sp>
      <p:sp>
        <p:nvSpPr>
          <p:cNvPr id="13" name="TextBox 12">
            <a:extLst>
              <a:ext uri="{FF2B5EF4-FFF2-40B4-BE49-F238E27FC236}">
                <a16:creationId xmlns:a16="http://schemas.microsoft.com/office/drawing/2014/main" id="{5EE1E893-603F-A337-647C-A9A5368A042B}"/>
              </a:ext>
            </a:extLst>
          </p:cNvPr>
          <p:cNvSpPr txBox="1">
            <a:spLocks/>
          </p:cNvSpPr>
          <p:nvPr/>
        </p:nvSpPr>
        <p:spPr>
          <a:xfrm>
            <a:off x="6751178" y="2491216"/>
            <a:ext cx="5257118" cy="899627"/>
          </a:xfrm>
          <a:prstGeom prst="rect">
            <a:avLst/>
          </a:prstGeom>
          <a:solidFill>
            <a:schemeClr val="bg1">
              <a:lumMod val="95000"/>
            </a:schemeClr>
          </a:solidFill>
        </p:spPr>
        <p:txBody>
          <a:bodyPr wrap="square" rtlCol="0">
            <a:noAutofit/>
          </a:bodyPr>
          <a:lstStyle/>
          <a:p>
            <a:pPr marL="228600" indent="-228600">
              <a:buAutoNum type="arabicPeriod"/>
            </a:pPr>
            <a:r>
              <a:rPr lang="en-US" sz="1100" dirty="0"/>
              <a:t>a; School wide implementation of </a:t>
            </a:r>
            <a:r>
              <a:rPr lang="en-US" sz="1100" dirty="0" err="1"/>
              <a:t>Fundations</a:t>
            </a:r>
            <a:r>
              <a:rPr lang="en-US" sz="1100" dirty="0"/>
              <a:t>, Lucy Calkins, and Eureka Math</a:t>
            </a:r>
          </a:p>
          <a:p>
            <a:r>
              <a:rPr lang="en-US" sz="1100" dirty="0"/>
              <a:t>       b; Provide professional learning sessions focused on curricular programs</a:t>
            </a:r>
          </a:p>
          <a:p>
            <a:r>
              <a:rPr lang="en-US" sz="1100" dirty="0"/>
              <a:t>2. Conduct weekly data meetings and rehearsals focused on tier 1 content</a:t>
            </a:r>
          </a:p>
          <a:p>
            <a:r>
              <a:rPr lang="en-US" sz="1100" dirty="0"/>
              <a:t>3. Retain an intervention specialist to oversee protocols and instruction for Tier 2 and above</a:t>
            </a:r>
          </a:p>
        </p:txBody>
      </p:sp>
      <p:sp>
        <p:nvSpPr>
          <p:cNvPr id="15" name="TextBox 14">
            <a:extLst>
              <a:ext uri="{FF2B5EF4-FFF2-40B4-BE49-F238E27FC236}">
                <a16:creationId xmlns:a16="http://schemas.microsoft.com/office/drawing/2014/main" id="{CF4126D9-656B-ABA9-040C-639BE1D318EE}"/>
              </a:ext>
            </a:extLst>
          </p:cNvPr>
          <p:cNvSpPr txBox="1"/>
          <p:nvPr/>
        </p:nvSpPr>
        <p:spPr>
          <a:xfrm>
            <a:off x="6747387" y="4538932"/>
            <a:ext cx="5260910" cy="899627"/>
          </a:xfrm>
          <a:prstGeom prst="rect">
            <a:avLst/>
          </a:prstGeom>
          <a:solidFill>
            <a:schemeClr val="accent2">
              <a:lumMod val="20000"/>
              <a:lumOff val="80000"/>
            </a:schemeClr>
          </a:solidFill>
        </p:spPr>
        <p:txBody>
          <a:bodyPr wrap="square" rtlCol="0">
            <a:noAutofit/>
          </a:bodyPr>
          <a:lstStyle/>
          <a:p>
            <a:r>
              <a:rPr lang="en-US" sz="1100" dirty="0"/>
              <a:t>6. Retain a Turn Around Reading Specialist and Math Master Teacher Leader to support teachers with instructional strategies</a:t>
            </a:r>
          </a:p>
          <a:p>
            <a:r>
              <a:rPr lang="en-US" sz="1100" dirty="0"/>
              <a:t>7. Promote certification and endorsement opportunities in staff communications</a:t>
            </a:r>
          </a:p>
        </p:txBody>
      </p:sp>
      <p:sp>
        <p:nvSpPr>
          <p:cNvPr id="16" name="TextBox 15">
            <a:extLst>
              <a:ext uri="{FF2B5EF4-FFF2-40B4-BE49-F238E27FC236}">
                <a16:creationId xmlns:a16="http://schemas.microsoft.com/office/drawing/2014/main" id="{5FF4CB1F-359B-5000-81FC-03342170C80E}"/>
              </a:ext>
            </a:extLst>
          </p:cNvPr>
          <p:cNvSpPr txBox="1"/>
          <p:nvPr/>
        </p:nvSpPr>
        <p:spPr>
          <a:xfrm>
            <a:off x="6747387" y="5545718"/>
            <a:ext cx="5260909" cy="899627"/>
          </a:xfrm>
          <a:prstGeom prst="rect">
            <a:avLst/>
          </a:prstGeom>
          <a:solidFill>
            <a:schemeClr val="accent4">
              <a:lumMod val="20000"/>
              <a:lumOff val="80000"/>
            </a:schemeClr>
          </a:solidFill>
        </p:spPr>
        <p:txBody>
          <a:bodyPr wrap="square" rtlCol="0">
            <a:noAutofit/>
          </a:bodyPr>
          <a:lstStyle/>
          <a:p>
            <a:r>
              <a:rPr lang="en-US" sz="1100" dirty="0"/>
              <a:t>8. Conduct weekly house meetings and monthly events for families to </a:t>
            </a:r>
            <a:r>
              <a:rPr lang="en-US" sz="1100"/>
              <a:t>engage in</a:t>
            </a:r>
            <a:endParaRPr lang="en-US" sz="1100" dirty="0"/>
          </a:p>
        </p:txBody>
      </p:sp>
      <p:sp>
        <p:nvSpPr>
          <p:cNvPr id="22" name="TextBox 21">
            <a:extLst>
              <a:ext uri="{FF2B5EF4-FFF2-40B4-BE49-F238E27FC236}">
                <a16:creationId xmlns:a16="http://schemas.microsoft.com/office/drawing/2014/main" id="{AA15D01F-9003-4DBD-6C4D-30C742C34383}"/>
              </a:ext>
            </a:extLst>
          </p:cNvPr>
          <p:cNvSpPr txBox="1">
            <a:spLocks/>
          </p:cNvSpPr>
          <p:nvPr/>
        </p:nvSpPr>
        <p:spPr>
          <a:xfrm>
            <a:off x="2475798" y="2529372"/>
            <a:ext cx="4113009" cy="899627"/>
          </a:xfrm>
          <a:prstGeom prst="rect">
            <a:avLst/>
          </a:prstGeom>
          <a:noFill/>
          <a:ln w="19050">
            <a:solidFill>
              <a:schemeClr val="bg1">
                <a:lumMod val="50000"/>
              </a:schemeClr>
            </a:solidFill>
          </a:ln>
        </p:spPr>
        <p:txBody>
          <a:bodyPr wrap="square" rtlCol="0">
            <a:noAutofit/>
          </a:bodyPr>
          <a:lstStyle/>
          <a:p>
            <a:pPr marL="228600" indent="-228600">
              <a:buAutoNum type="arabicPeriod"/>
            </a:pPr>
            <a:r>
              <a:rPr lang="en-US" sz="1100" dirty="0"/>
              <a:t>Improve the percent of students achieving at the proficient and distinguished levels on the GA Milestones</a:t>
            </a:r>
          </a:p>
          <a:p>
            <a:pPr marL="228600" indent="-228600">
              <a:buAutoNum type="arabicPeriod"/>
            </a:pPr>
            <a:r>
              <a:rPr lang="en-US" sz="1100" dirty="0"/>
              <a:t>Improve Tier 1 instructional strategies in ELA &amp; Mathematics</a:t>
            </a:r>
          </a:p>
          <a:p>
            <a:pPr marL="228600" indent="-228600">
              <a:buAutoNum type="arabicPeriod"/>
            </a:pPr>
            <a:r>
              <a:rPr lang="en-US" sz="1100" dirty="0"/>
              <a:t>Improve early identification procedures for Tier 2 and above</a:t>
            </a:r>
          </a:p>
        </p:txBody>
      </p:sp>
      <p:sp>
        <p:nvSpPr>
          <p:cNvPr id="25" name="TextBox 24">
            <a:extLst>
              <a:ext uri="{FF2B5EF4-FFF2-40B4-BE49-F238E27FC236}">
                <a16:creationId xmlns:a16="http://schemas.microsoft.com/office/drawing/2014/main" id="{4C20A96F-D040-28A9-0079-EBDAD504C4AA}"/>
              </a:ext>
            </a:extLst>
          </p:cNvPr>
          <p:cNvSpPr txBox="1">
            <a:spLocks/>
          </p:cNvSpPr>
          <p:nvPr/>
        </p:nvSpPr>
        <p:spPr>
          <a:xfrm>
            <a:off x="2475798" y="3535418"/>
            <a:ext cx="4113009" cy="899627"/>
          </a:xfrm>
          <a:prstGeom prst="rect">
            <a:avLst/>
          </a:prstGeom>
          <a:noFill/>
          <a:ln w="19050">
            <a:solidFill>
              <a:schemeClr val="accent5">
                <a:lumMod val="75000"/>
              </a:schemeClr>
            </a:solidFill>
          </a:ln>
        </p:spPr>
        <p:txBody>
          <a:bodyPr wrap="square" rtlCol="0">
            <a:noAutofit/>
          </a:bodyPr>
          <a:lstStyle/>
          <a:p>
            <a:r>
              <a:rPr lang="en-US" sz="1100" dirty="0"/>
              <a:t>4. Become an authorized IB PYP World School by 2023</a:t>
            </a:r>
          </a:p>
          <a:p>
            <a:r>
              <a:rPr lang="en-US" sz="1100" dirty="0"/>
              <a:t>5.  Continue to implement a Tier 1 intervention block for ELA &amp; Math</a:t>
            </a:r>
          </a:p>
        </p:txBody>
      </p:sp>
      <p:sp>
        <p:nvSpPr>
          <p:cNvPr id="26" name="TextBox 25">
            <a:extLst>
              <a:ext uri="{FF2B5EF4-FFF2-40B4-BE49-F238E27FC236}">
                <a16:creationId xmlns:a16="http://schemas.microsoft.com/office/drawing/2014/main" id="{698F9452-6502-8AEE-E7B3-53B80D802222}"/>
              </a:ext>
            </a:extLst>
          </p:cNvPr>
          <p:cNvSpPr txBox="1">
            <a:spLocks/>
          </p:cNvSpPr>
          <p:nvPr/>
        </p:nvSpPr>
        <p:spPr>
          <a:xfrm>
            <a:off x="2475798" y="4570513"/>
            <a:ext cx="4113009" cy="868046"/>
          </a:xfrm>
          <a:prstGeom prst="rect">
            <a:avLst/>
          </a:prstGeom>
          <a:noFill/>
          <a:ln w="19050">
            <a:solidFill>
              <a:schemeClr val="accent2"/>
            </a:solidFill>
          </a:ln>
        </p:spPr>
        <p:txBody>
          <a:bodyPr wrap="square" rtlCol="0">
            <a:noAutofit/>
          </a:bodyPr>
          <a:lstStyle/>
          <a:p>
            <a:r>
              <a:rPr lang="en-US" sz="1100" dirty="0"/>
              <a:t>6. Build teacher capacity using effective instructional coaching strategies</a:t>
            </a:r>
          </a:p>
          <a:p>
            <a:r>
              <a:rPr lang="en-US" sz="1100" dirty="0"/>
              <a:t>7. Increase the amount of certifications and endorsements among staff</a:t>
            </a:r>
          </a:p>
        </p:txBody>
      </p:sp>
      <p:sp>
        <p:nvSpPr>
          <p:cNvPr id="27" name="TextBox 26">
            <a:extLst>
              <a:ext uri="{FF2B5EF4-FFF2-40B4-BE49-F238E27FC236}">
                <a16:creationId xmlns:a16="http://schemas.microsoft.com/office/drawing/2014/main" id="{96B882CA-66CA-4873-E8A6-717C458826E7}"/>
              </a:ext>
            </a:extLst>
          </p:cNvPr>
          <p:cNvSpPr txBox="1">
            <a:spLocks/>
          </p:cNvSpPr>
          <p:nvPr/>
        </p:nvSpPr>
        <p:spPr>
          <a:xfrm>
            <a:off x="2458969" y="5568187"/>
            <a:ext cx="4113009" cy="899629"/>
          </a:xfrm>
          <a:prstGeom prst="rect">
            <a:avLst/>
          </a:prstGeom>
          <a:noFill/>
          <a:ln w="19050">
            <a:solidFill>
              <a:schemeClr val="accent4"/>
            </a:solidFill>
          </a:ln>
        </p:spPr>
        <p:txBody>
          <a:bodyPr wrap="square" rtlCol="0">
            <a:noAutofit/>
          </a:bodyPr>
          <a:lstStyle/>
          <a:p>
            <a:r>
              <a:rPr lang="en-US" sz="1100" dirty="0"/>
              <a:t>8. Create a positive healthy school environment where students thrive, teachers enjoy coming to work, and the community trusts</a:t>
            </a:r>
          </a:p>
        </p:txBody>
      </p:sp>
      <p:sp>
        <p:nvSpPr>
          <p:cNvPr id="28" name="TextBox 27">
            <a:extLst>
              <a:ext uri="{FF2B5EF4-FFF2-40B4-BE49-F238E27FC236}">
                <a16:creationId xmlns:a16="http://schemas.microsoft.com/office/drawing/2014/main" id="{CA67336F-E712-381B-9C38-403294921507}"/>
              </a:ext>
            </a:extLst>
          </p:cNvPr>
          <p:cNvSpPr txBox="1"/>
          <p:nvPr/>
        </p:nvSpPr>
        <p:spPr>
          <a:xfrm>
            <a:off x="273808" y="3535418"/>
            <a:ext cx="2036190" cy="899627"/>
          </a:xfrm>
          <a:prstGeom prst="rect">
            <a:avLst/>
          </a:prstGeom>
          <a:solidFill>
            <a:schemeClr val="accent5">
              <a:lumMod val="75000"/>
            </a:schemeClr>
          </a:solidFill>
        </p:spPr>
        <p:txBody>
          <a:bodyPr wrap="square" rtlCol="0" anchor="ctr">
            <a:noAutofit/>
          </a:bodyPr>
          <a:lstStyle/>
          <a:p>
            <a:pPr marL="140335" marR="5080" lvl="0" indent="-128270" algn="ctr" defTabSz="914400" rtl="0" eaLnBrk="1" fontAlgn="auto" latinLnBrk="0" hangingPunct="1">
              <a:lnSpc>
                <a:spcPct val="100000"/>
              </a:lnSpc>
              <a:spcBef>
                <a:spcPts val="1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Calibri"/>
              </a:rPr>
              <a:t>Building</a:t>
            </a:r>
            <a:r>
              <a:rPr kumimoji="0" lang="en-US" sz="1200" b="1" i="0" u="none" strike="noStrike" kern="1200" cap="none" spc="-15" normalizeH="0" baseline="0" noProof="0" dirty="0">
                <a:ln>
                  <a:noFill/>
                </a:ln>
                <a:solidFill>
                  <a:srgbClr val="FFFFFF"/>
                </a:solidFill>
                <a:effectLst/>
                <a:uLnTx/>
                <a:uFillTx/>
                <a:latin typeface="Calibri"/>
                <a:ea typeface="+mn-ea"/>
                <a:cs typeface="Calibri"/>
              </a:rPr>
              <a:t> </a:t>
            </a:r>
            <a:r>
              <a:rPr kumimoji="0" lang="en-US" sz="1200" b="1" i="0" u="none" strike="noStrike" kern="1200" cap="none" spc="0" normalizeH="0" baseline="0" noProof="0" dirty="0">
                <a:ln>
                  <a:noFill/>
                </a:ln>
                <a:solidFill>
                  <a:srgbClr val="FFFFFF"/>
                </a:solidFill>
                <a:effectLst/>
                <a:uLnTx/>
                <a:uFillTx/>
                <a:latin typeface="Calibri"/>
                <a:ea typeface="+mn-ea"/>
                <a:cs typeface="Calibri"/>
              </a:rPr>
              <a:t>a</a:t>
            </a:r>
            <a:r>
              <a:rPr kumimoji="0" lang="en-US" sz="1200" b="1" i="0" u="none" strike="noStrike" kern="1200" cap="none" spc="-40" normalizeH="0" baseline="0" noProof="0" dirty="0">
                <a:ln>
                  <a:noFill/>
                </a:ln>
                <a:solidFill>
                  <a:srgbClr val="FFFFFF"/>
                </a:solidFill>
                <a:effectLst/>
                <a:uLnTx/>
                <a:uFillTx/>
                <a:latin typeface="Calibri"/>
                <a:ea typeface="+mn-ea"/>
                <a:cs typeface="Calibri"/>
              </a:rPr>
              <a:t> </a:t>
            </a:r>
            <a:r>
              <a:rPr kumimoji="0" lang="en-US" sz="1200" b="1" i="0" u="none" strike="noStrike" kern="1200" cap="none" spc="0" normalizeH="0" baseline="0" noProof="0" dirty="0">
                <a:ln>
                  <a:noFill/>
                </a:ln>
                <a:solidFill>
                  <a:srgbClr val="FFFFFF"/>
                </a:solidFill>
                <a:effectLst/>
                <a:uLnTx/>
                <a:uFillTx/>
                <a:latin typeface="Calibri"/>
                <a:ea typeface="+mn-ea"/>
                <a:cs typeface="Calibri"/>
              </a:rPr>
              <a:t>Culture</a:t>
            </a:r>
            <a:r>
              <a:rPr kumimoji="0" lang="en-US" sz="1200" b="1" i="0" u="none" strike="noStrike" kern="1200" cap="none" spc="-35" normalizeH="0" baseline="0" noProof="0" dirty="0">
                <a:ln>
                  <a:noFill/>
                </a:ln>
                <a:solidFill>
                  <a:srgbClr val="FFFFFF"/>
                </a:solidFill>
                <a:effectLst/>
                <a:uLnTx/>
                <a:uFillTx/>
                <a:latin typeface="Calibri"/>
                <a:ea typeface="+mn-ea"/>
                <a:cs typeface="Calibri"/>
              </a:rPr>
              <a:t> </a:t>
            </a:r>
            <a:r>
              <a:rPr kumimoji="0" lang="en-US" sz="1200" b="1" i="0" u="none" strike="noStrike" kern="1200" cap="none" spc="0" normalizeH="0" baseline="0" noProof="0" dirty="0">
                <a:ln>
                  <a:noFill/>
                </a:ln>
                <a:solidFill>
                  <a:srgbClr val="FFFFFF"/>
                </a:solidFill>
                <a:effectLst/>
                <a:uLnTx/>
                <a:uFillTx/>
                <a:latin typeface="Calibri"/>
                <a:ea typeface="+mn-ea"/>
                <a:cs typeface="Calibri"/>
              </a:rPr>
              <a:t>of</a:t>
            </a:r>
          </a:p>
          <a:p>
            <a:pPr marL="140335" marR="5080" lvl="0" indent="-128270" algn="ctr" defTabSz="914400" rtl="0" eaLnBrk="1" fontAlgn="auto" latinLnBrk="0" hangingPunct="1">
              <a:lnSpc>
                <a:spcPct val="100000"/>
              </a:lnSpc>
              <a:spcBef>
                <a:spcPts val="1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Calibri"/>
              </a:rPr>
              <a:t>S</a:t>
            </a:r>
            <a:r>
              <a:rPr kumimoji="0" lang="en-US" sz="1200" b="1" i="0" u="none" strike="noStrike" kern="1200" cap="none" spc="-5" normalizeH="0" baseline="0" noProof="0" dirty="0">
                <a:ln>
                  <a:noFill/>
                </a:ln>
                <a:solidFill>
                  <a:srgbClr val="FFFFFF"/>
                </a:solidFill>
                <a:effectLst/>
                <a:uLnTx/>
                <a:uFillTx/>
                <a:latin typeface="Calibri"/>
                <a:ea typeface="+mn-ea"/>
                <a:cs typeface="Calibri"/>
              </a:rPr>
              <a:t>tudent</a:t>
            </a:r>
            <a:r>
              <a:rPr kumimoji="0" lang="en-US" sz="1200" b="1" i="0" u="none" strike="noStrike" kern="1200" cap="none" spc="-20" normalizeH="0" baseline="0" noProof="0" dirty="0">
                <a:ln>
                  <a:noFill/>
                </a:ln>
                <a:solidFill>
                  <a:srgbClr val="FFFFFF"/>
                </a:solidFill>
                <a:effectLst/>
                <a:uLnTx/>
                <a:uFillTx/>
                <a:latin typeface="Calibri"/>
                <a:ea typeface="+mn-ea"/>
                <a:cs typeface="Calibri"/>
              </a:rPr>
              <a:t> </a:t>
            </a:r>
            <a:r>
              <a:rPr kumimoji="0" lang="en-US" sz="1200" b="1" i="0" u="none" strike="noStrike" kern="1200" cap="none" spc="0" normalizeH="0" baseline="0" noProof="0" dirty="0">
                <a:ln>
                  <a:noFill/>
                </a:ln>
                <a:solidFill>
                  <a:srgbClr val="FFFFFF"/>
                </a:solidFill>
                <a:effectLst/>
                <a:uLnTx/>
                <a:uFillTx/>
                <a:latin typeface="Calibri"/>
                <a:ea typeface="+mn-ea"/>
                <a:cs typeface="Calibri"/>
              </a:rPr>
              <a:t>Support</a:t>
            </a:r>
            <a:endParaRPr kumimoji="0" lang="en-US" sz="1200" b="0" i="0" u="none" strike="noStrike" kern="1200" cap="none" spc="0" normalizeH="0" baseline="0" noProof="0" dirty="0">
              <a:ln>
                <a:noFill/>
              </a:ln>
              <a:solidFill>
                <a:prstClr val="black"/>
              </a:solidFill>
              <a:effectLst/>
              <a:uLnTx/>
              <a:uFillTx/>
              <a:latin typeface="Calibri"/>
              <a:ea typeface="+mn-ea"/>
              <a:cs typeface="Calibri"/>
            </a:endParaRPr>
          </a:p>
          <a:p>
            <a:pPr marL="155575" marR="15875" lvl="0" indent="-128270" algn="ctr" defTabSz="914400" rtl="0" eaLnBrk="1" fontAlgn="auto" latinLnBrk="0" hangingPunct="1">
              <a:lnSpc>
                <a:spcPct val="100000"/>
              </a:lnSpc>
              <a:spcBef>
                <a:spcPts val="10"/>
              </a:spcBef>
              <a:spcAft>
                <a:spcPts val="0"/>
              </a:spcAft>
              <a:buClrTx/>
              <a:buSzTx/>
              <a:buFontTx/>
              <a:buNone/>
              <a:tabLst/>
              <a:defRPr/>
            </a:pPr>
            <a:r>
              <a:rPr kumimoji="0" lang="en-US" sz="900" b="0" i="0" u="none" strike="noStrike" kern="1200" cap="none" spc="-5" normalizeH="0" baseline="0" noProof="0" dirty="0">
                <a:ln>
                  <a:noFill/>
                </a:ln>
                <a:solidFill>
                  <a:srgbClr val="FFFFFF"/>
                </a:solidFill>
                <a:effectLst/>
                <a:uLnTx/>
                <a:uFillTx/>
                <a:latin typeface="Calibri"/>
                <a:ea typeface="+mn-ea"/>
                <a:cs typeface="Calibri"/>
              </a:rPr>
              <a:t>Whole Child </a:t>
            </a:r>
            <a:r>
              <a:rPr kumimoji="0" lang="en-US" sz="900" b="0" i="0" u="none" strike="noStrike" kern="1200" cap="none" spc="0" normalizeH="0" baseline="0" noProof="0" dirty="0">
                <a:ln>
                  <a:noFill/>
                </a:ln>
                <a:solidFill>
                  <a:srgbClr val="FFFFFF"/>
                </a:solidFill>
                <a:effectLst/>
                <a:uLnTx/>
                <a:uFillTx/>
                <a:latin typeface="Calibri"/>
                <a:ea typeface="+mn-ea"/>
                <a:cs typeface="Calibri"/>
              </a:rPr>
              <a:t>&amp; </a:t>
            </a:r>
            <a:r>
              <a:rPr kumimoji="0" lang="en-US" sz="900" b="0" i="0" u="none" strike="noStrike" kern="1200" cap="none" spc="-5" normalizeH="0" baseline="0" noProof="0" dirty="0">
                <a:ln>
                  <a:noFill/>
                </a:ln>
                <a:solidFill>
                  <a:srgbClr val="FFFFFF"/>
                </a:solidFill>
                <a:effectLst/>
                <a:uLnTx/>
                <a:uFillTx/>
                <a:latin typeface="Calibri"/>
                <a:ea typeface="+mn-ea"/>
                <a:cs typeface="Calibri"/>
              </a:rPr>
              <a:t>Intervention </a:t>
            </a:r>
            <a:r>
              <a:rPr kumimoji="0" lang="en-US" sz="900" b="0" i="0" u="none" strike="noStrike" kern="1200" cap="none" spc="-190" normalizeH="0" baseline="0" noProof="0" dirty="0">
                <a:ln>
                  <a:noFill/>
                </a:ln>
                <a:solidFill>
                  <a:srgbClr val="FFFFFF"/>
                </a:solidFill>
                <a:effectLst/>
                <a:uLnTx/>
                <a:uFillTx/>
                <a:latin typeface="Calibri"/>
                <a:ea typeface="+mn-ea"/>
                <a:cs typeface="Calibri"/>
              </a:rPr>
              <a:t> </a:t>
            </a:r>
            <a:r>
              <a:rPr kumimoji="0" lang="en-US" sz="900" b="0" i="0" u="none" strike="noStrike" kern="1200" cap="none" spc="-5" normalizeH="0" baseline="0" noProof="0" dirty="0">
                <a:ln>
                  <a:noFill/>
                </a:ln>
                <a:solidFill>
                  <a:srgbClr val="FFFFFF"/>
                </a:solidFill>
                <a:effectLst/>
                <a:uLnTx/>
                <a:uFillTx/>
                <a:latin typeface="Calibri"/>
                <a:ea typeface="+mn-ea"/>
                <a:cs typeface="Calibri"/>
              </a:rPr>
              <a:t>Personalized Learning</a:t>
            </a:r>
            <a:endParaRPr kumimoji="0" lang="en-US" sz="9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29" name="TextBox 28">
            <a:extLst>
              <a:ext uri="{FF2B5EF4-FFF2-40B4-BE49-F238E27FC236}">
                <a16:creationId xmlns:a16="http://schemas.microsoft.com/office/drawing/2014/main" id="{8CBC17CA-D6FD-3EDA-004A-C96A9B29A145}"/>
              </a:ext>
            </a:extLst>
          </p:cNvPr>
          <p:cNvSpPr txBox="1">
            <a:spLocks/>
          </p:cNvSpPr>
          <p:nvPr/>
        </p:nvSpPr>
        <p:spPr>
          <a:xfrm>
            <a:off x="273808" y="2483023"/>
            <a:ext cx="2036190" cy="966810"/>
          </a:xfrm>
          <a:prstGeom prst="rect">
            <a:avLst/>
          </a:prstGeom>
          <a:solidFill>
            <a:schemeClr val="bg1">
              <a:lumMod val="50000"/>
            </a:schemeClr>
          </a:solidFill>
        </p:spPr>
        <p:txBody>
          <a:bodyPr wrap="square" rtlCol="0">
            <a:noAutofit/>
          </a:bodyPr>
          <a:lstStyle/>
          <a:p>
            <a:pPr marL="17145" marR="10795" lvl="0" indent="0" algn="ctr" defTabSz="914400" rtl="0" eaLnBrk="1" fontAlgn="auto" latinLnBrk="0" hangingPunct="1">
              <a:lnSpc>
                <a:spcPct val="100000"/>
              </a:lnSpc>
              <a:spcBef>
                <a:spcPts val="105"/>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mn-ea"/>
                <a:cs typeface="Calibri"/>
              </a:rPr>
              <a:t>F</a:t>
            </a:r>
            <a:r>
              <a:rPr kumimoji="0" lang="en-US" sz="1100" b="1" i="0" u="none" strike="noStrike" kern="1200" cap="none" spc="-10" normalizeH="0" baseline="0" noProof="0" dirty="0">
                <a:ln>
                  <a:noFill/>
                </a:ln>
                <a:solidFill>
                  <a:srgbClr val="FFFFFF"/>
                </a:solidFill>
                <a:effectLst/>
                <a:uLnTx/>
                <a:uFillTx/>
                <a:latin typeface="Calibri"/>
                <a:ea typeface="+mn-ea"/>
                <a:cs typeface="Calibri"/>
              </a:rPr>
              <a:t>o</a:t>
            </a:r>
            <a:r>
              <a:rPr kumimoji="0" lang="en-US" sz="1100" b="1" i="0" u="none" strike="noStrike" kern="1200" cap="none" spc="0" normalizeH="0" baseline="0" noProof="0" dirty="0">
                <a:ln>
                  <a:noFill/>
                </a:ln>
                <a:solidFill>
                  <a:srgbClr val="FFFFFF"/>
                </a:solidFill>
                <a:effectLst/>
                <a:uLnTx/>
                <a:uFillTx/>
                <a:latin typeface="Calibri"/>
                <a:ea typeface="+mn-ea"/>
                <a:cs typeface="Calibri"/>
              </a:rPr>
              <a:t>ster</a:t>
            </a:r>
            <a:r>
              <a:rPr kumimoji="0" lang="en-US" sz="1100" b="1" i="0" u="none" strike="noStrike" kern="1200" cap="none" spc="5" normalizeH="0" baseline="0" noProof="0" dirty="0">
                <a:ln>
                  <a:noFill/>
                </a:ln>
                <a:solidFill>
                  <a:srgbClr val="FFFFFF"/>
                </a:solidFill>
                <a:effectLst/>
                <a:uLnTx/>
                <a:uFillTx/>
                <a:latin typeface="Calibri"/>
                <a:ea typeface="+mn-ea"/>
                <a:cs typeface="Calibri"/>
              </a:rPr>
              <a:t>i</a:t>
            </a:r>
            <a:r>
              <a:rPr kumimoji="0" lang="en-US" sz="1100" b="1" i="0" u="none" strike="noStrike" kern="1200" cap="none" spc="-5" normalizeH="0" baseline="0" noProof="0" dirty="0">
                <a:ln>
                  <a:noFill/>
                </a:ln>
                <a:solidFill>
                  <a:srgbClr val="FFFFFF"/>
                </a:solidFill>
                <a:effectLst/>
                <a:uLnTx/>
                <a:uFillTx/>
                <a:latin typeface="Calibri"/>
                <a:ea typeface="+mn-ea"/>
                <a:cs typeface="Calibri"/>
              </a:rPr>
              <a:t>n</a:t>
            </a:r>
            <a:r>
              <a:rPr kumimoji="0" lang="en-US" sz="1100" b="1" i="0" u="none" strike="noStrike" kern="1200" cap="none" spc="0" normalizeH="0" baseline="0" noProof="0" dirty="0">
                <a:ln>
                  <a:noFill/>
                </a:ln>
                <a:solidFill>
                  <a:srgbClr val="FFFFFF"/>
                </a:solidFill>
                <a:effectLst/>
                <a:uLnTx/>
                <a:uFillTx/>
                <a:latin typeface="Calibri"/>
                <a:ea typeface="+mn-ea"/>
                <a:cs typeface="Calibri"/>
              </a:rPr>
              <a:t>g</a:t>
            </a:r>
            <a:r>
              <a:rPr kumimoji="0" lang="en-US" sz="1100" b="1" i="0" u="none" strike="noStrike" kern="1200" cap="none" spc="-20" normalizeH="0" baseline="0" noProof="0" dirty="0">
                <a:ln>
                  <a:noFill/>
                </a:ln>
                <a:solidFill>
                  <a:srgbClr val="FFFFFF"/>
                </a:solidFill>
                <a:effectLst/>
                <a:uLnTx/>
                <a:uFillTx/>
                <a:latin typeface="Calibri"/>
                <a:ea typeface="+mn-ea"/>
                <a:cs typeface="Calibri"/>
              </a:rPr>
              <a:t> </a:t>
            </a:r>
            <a:r>
              <a:rPr kumimoji="0" lang="en-US" sz="1100" b="1" i="0" u="none" strike="noStrike" kern="1200" cap="none" spc="0" normalizeH="0" baseline="0" noProof="0" dirty="0">
                <a:ln>
                  <a:noFill/>
                </a:ln>
                <a:solidFill>
                  <a:srgbClr val="FFFFFF"/>
                </a:solidFill>
                <a:effectLst/>
                <a:uLnTx/>
                <a:uFillTx/>
                <a:latin typeface="Calibri"/>
                <a:ea typeface="+mn-ea"/>
                <a:cs typeface="Calibri"/>
              </a:rPr>
              <a:t>A</a:t>
            </a:r>
            <a:r>
              <a:rPr kumimoji="0" lang="en-US" sz="1100" b="1" i="0" u="none" strike="noStrike" kern="1200" cap="none" spc="5" normalizeH="0" baseline="0" noProof="0" dirty="0">
                <a:ln>
                  <a:noFill/>
                </a:ln>
                <a:solidFill>
                  <a:srgbClr val="FFFFFF"/>
                </a:solidFill>
                <a:effectLst/>
                <a:uLnTx/>
                <a:uFillTx/>
                <a:latin typeface="Calibri"/>
                <a:ea typeface="+mn-ea"/>
                <a:cs typeface="Calibri"/>
              </a:rPr>
              <a:t>c</a:t>
            </a:r>
            <a:r>
              <a:rPr kumimoji="0" lang="en-US" sz="1100" b="1" i="0" u="none" strike="noStrike" kern="1200" cap="none" spc="-10" normalizeH="0" baseline="0" noProof="0" dirty="0">
                <a:ln>
                  <a:noFill/>
                </a:ln>
                <a:solidFill>
                  <a:srgbClr val="FFFFFF"/>
                </a:solidFill>
                <a:effectLst/>
                <a:uLnTx/>
                <a:uFillTx/>
                <a:latin typeface="Calibri"/>
                <a:ea typeface="+mn-ea"/>
                <a:cs typeface="Calibri"/>
              </a:rPr>
              <a:t>a</a:t>
            </a:r>
            <a:r>
              <a:rPr kumimoji="0" lang="en-US" sz="1100" b="1" i="0" u="none" strike="noStrike" kern="1200" cap="none" spc="-5" normalizeH="0" baseline="0" noProof="0" dirty="0">
                <a:ln>
                  <a:noFill/>
                </a:ln>
                <a:solidFill>
                  <a:srgbClr val="FFFFFF"/>
                </a:solidFill>
                <a:effectLst/>
                <a:uLnTx/>
                <a:uFillTx/>
                <a:latin typeface="Calibri"/>
                <a:ea typeface="+mn-ea"/>
                <a:cs typeface="Calibri"/>
              </a:rPr>
              <a:t>dem</a:t>
            </a:r>
            <a:r>
              <a:rPr kumimoji="0" lang="en-US" sz="1100" b="1" i="0" u="none" strike="noStrike" kern="1200" cap="none" spc="5" normalizeH="0" baseline="0" noProof="0" dirty="0">
                <a:ln>
                  <a:noFill/>
                </a:ln>
                <a:solidFill>
                  <a:srgbClr val="FFFFFF"/>
                </a:solidFill>
                <a:effectLst/>
                <a:uLnTx/>
                <a:uFillTx/>
                <a:latin typeface="Calibri"/>
                <a:ea typeface="+mn-ea"/>
                <a:cs typeface="Calibri"/>
              </a:rPr>
              <a:t>i</a:t>
            </a:r>
            <a:r>
              <a:rPr kumimoji="0" lang="en-US" sz="1100" b="1" i="0" u="none" strike="noStrike" kern="1200" cap="none" spc="0" normalizeH="0" baseline="0" noProof="0" dirty="0">
                <a:ln>
                  <a:noFill/>
                </a:ln>
                <a:solidFill>
                  <a:srgbClr val="FFFFFF"/>
                </a:solidFill>
                <a:effectLst/>
                <a:uLnTx/>
                <a:uFillTx/>
                <a:latin typeface="Calibri"/>
                <a:ea typeface="+mn-ea"/>
                <a:cs typeface="Calibri"/>
              </a:rPr>
              <a:t>c</a:t>
            </a:r>
          </a:p>
          <a:p>
            <a:pPr marL="17145" marR="10795" lvl="0" indent="0" algn="ctr" defTabSz="914400" rtl="0" eaLnBrk="1" fontAlgn="auto" latinLnBrk="0" hangingPunct="1">
              <a:lnSpc>
                <a:spcPct val="100000"/>
              </a:lnSpc>
              <a:spcBef>
                <a:spcPts val="105"/>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mn-ea"/>
                <a:cs typeface="Calibri"/>
              </a:rPr>
              <a:t>Excellence </a:t>
            </a:r>
            <a:r>
              <a:rPr kumimoji="0" lang="en-US" sz="1100" b="1" i="0" u="none" strike="noStrike" kern="1200" cap="none" spc="-5" normalizeH="0" baseline="0" noProof="0" dirty="0">
                <a:ln>
                  <a:noFill/>
                </a:ln>
                <a:solidFill>
                  <a:srgbClr val="FFFFFF"/>
                </a:solidFill>
                <a:effectLst/>
                <a:uLnTx/>
                <a:uFillTx/>
                <a:latin typeface="Calibri"/>
                <a:ea typeface="+mn-ea"/>
                <a:cs typeface="Calibri"/>
              </a:rPr>
              <a:t>for </a:t>
            </a:r>
            <a:r>
              <a:rPr kumimoji="0" lang="en-US" sz="1100" b="1" i="0" u="none" strike="noStrike" kern="1200" cap="none" spc="0" normalizeH="0" baseline="0" noProof="0" dirty="0">
                <a:ln>
                  <a:noFill/>
                </a:ln>
                <a:solidFill>
                  <a:srgbClr val="FFFFFF"/>
                </a:solidFill>
                <a:effectLst/>
                <a:uLnTx/>
                <a:uFillTx/>
                <a:latin typeface="Calibri"/>
                <a:ea typeface="+mn-ea"/>
                <a:cs typeface="Calibri"/>
              </a:rPr>
              <a:t>All</a:t>
            </a:r>
          </a:p>
          <a:p>
            <a:pPr marL="17145" marR="10795" lvl="0" indent="0" algn="ctr" defTabSz="914400" rtl="0" eaLnBrk="1" fontAlgn="auto" latinLnBrk="0" hangingPunct="1">
              <a:lnSpc>
                <a:spcPct val="100000"/>
              </a:lnSpc>
              <a:spcBef>
                <a:spcPts val="105"/>
              </a:spcBef>
              <a:spcAft>
                <a:spcPts val="0"/>
              </a:spcAft>
              <a:buClrTx/>
              <a:buSzTx/>
              <a:buFontTx/>
              <a:buNone/>
              <a:tabLst/>
              <a:defRPr/>
            </a:pPr>
            <a:r>
              <a:rPr kumimoji="0" lang="en-US" sz="1100" b="1" i="0" u="none" strike="noStrike" kern="1200" cap="none" spc="5" normalizeH="0" baseline="0" noProof="0" dirty="0">
                <a:ln>
                  <a:noFill/>
                </a:ln>
                <a:solidFill>
                  <a:srgbClr val="FFFFFF"/>
                </a:solidFill>
                <a:effectLst/>
                <a:uLnTx/>
                <a:uFillTx/>
                <a:latin typeface="Calibri"/>
                <a:ea typeface="+mn-ea"/>
                <a:cs typeface="Calibri"/>
              </a:rPr>
              <a:t> </a:t>
            </a:r>
            <a:r>
              <a:rPr kumimoji="0" lang="en-US" sz="900" b="0" i="0" u="none" strike="noStrike" kern="1200" cap="none" spc="-5" normalizeH="0" baseline="0" noProof="0" dirty="0">
                <a:ln>
                  <a:noFill/>
                </a:ln>
                <a:solidFill>
                  <a:srgbClr val="FFFFFF"/>
                </a:solidFill>
                <a:effectLst/>
                <a:uLnTx/>
                <a:uFillTx/>
                <a:latin typeface="Calibri"/>
                <a:ea typeface="+mn-ea"/>
                <a:cs typeface="Calibri"/>
              </a:rPr>
              <a:t>Data</a:t>
            </a:r>
            <a:endParaRPr kumimoji="0" lang="en-US" sz="900" b="0" i="0" u="none" strike="noStrike" kern="1200" cap="none" spc="0" normalizeH="0" baseline="0" noProof="0" dirty="0">
              <a:ln>
                <a:noFill/>
              </a:ln>
              <a:solidFill>
                <a:prstClr val="black"/>
              </a:solidFill>
              <a:effectLst/>
              <a:uLnTx/>
              <a:uFillTx/>
              <a:latin typeface="Calibri"/>
              <a:ea typeface="+mn-ea"/>
              <a:cs typeface="Calibri"/>
            </a:endParaRPr>
          </a:p>
          <a:p>
            <a:pPr marL="12700" marR="5080" lvl="0" indent="0" algn="ctr" defTabSz="914400" rtl="0" eaLnBrk="1" fontAlgn="auto" latinLnBrk="0" hangingPunct="1">
              <a:lnSpc>
                <a:spcPct val="100000"/>
              </a:lnSpc>
              <a:spcBef>
                <a:spcPts val="5"/>
              </a:spcBef>
              <a:spcAft>
                <a:spcPts val="0"/>
              </a:spcAft>
              <a:buClrTx/>
              <a:buSzTx/>
              <a:buFontTx/>
              <a:buNone/>
              <a:tabLst/>
              <a:defRPr/>
            </a:pPr>
            <a:r>
              <a:rPr kumimoji="0" lang="en-US" sz="900" b="0" i="0" u="none" strike="noStrike" kern="1200" cap="none" spc="-5" normalizeH="0" baseline="0" noProof="0" dirty="0">
                <a:ln>
                  <a:noFill/>
                </a:ln>
                <a:solidFill>
                  <a:srgbClr val="FFFFFF"/>
                </a:solidFill>
                <a:effectLst/>
                <a:uLnTx/>
                <a:uFillTx/>
                <a:latin typeface="Calibri"/>
                <a:ea typeface="+mn-ea"/>
                <a:cs typeface="Calibri"/>
              </a:rPr>
              <a:t>Curriculum </a:t>
            </a:r>
            <a:r>
              <a:rPr kumimoji="0" lang="en-US" sz="900" b="0" i="0" u="none" strike="noStrike" kern="1200" cap="none" spc="0" normalizeH="0" baseline="0" noProof="0" dirty="0">
                <a:ln>
                  <a:noFill/>
                </a:ln>
                <a:solidFill>
                  <a:srgbClr val="FFFFFF"/>
                </a:solidFill>
                <a:effectLst/>
                <a:uLnTx/>
                <a:uFillTx/>
                <a:latin typeface="Calibri"/>
                <a:ea typeface="+mn-ea"/>
                <a:cs typeface="Calibri"/>
              </a:rPr>
              <a:t>&amp; </a:t>
            </a:r>
            <a:r>
              <a:rPr kumimoji="0" lang="en-US" sz="900" b="0" i="0" u="none" strike="noStrike" kern="1200" cap="none" spc="-5" normalizeH="0" baseline="0" noProof="0" dirty="0">
                <a:ln>
                  <a:noFill/>
                </a:ln>
                <a:solidFill>
                  <a:srgbClr val="FFFFFF"/>
                </a:solidFill>
                <a:effectLst/>
                <a:uLnTx/>
                <a:uFillTx/>
                <a:latin typeface="Calibri"/>
                <a:ea typeface="+mn-ea"/>
                <a:cs typeface="Calibri"/>
              </a:rPr>
              <a:t>Instruction</a:t>
            </a:r>
          </a:p>
          <a:p>
            <a:pPr marL="12700" marR="5080" lvl="0" indent="0" algn="ctr" defTabSz="914400" rtl="0" eaLnBrk="1" fontAlgn="auto" latinLnBrk="0" hangingPunct="1">
              <a:lnSpc>
                <a:spcPct val="100000"/>
              </a:lnSpc>
              <a:spcBef>
                <a:spcPts val="5"/>
              </a:spcBef>
              <a:spcAft>
                <a:spcPts val="0"/>
              </a:spcAft>
              <a:buClrTx/>
              <a:buSzTx/>
              <a:buFontTx/>
              <a:buNone/>
              <a:tabLst/>
              <a:defRPr/>
            </a:pPr>
            <a:r>
              <a:rPr kumimoji="0" lang="en-US" sz="900" b="0" i="0" u="none" strike="noStrike" kern="1200" cap="none" spc="-5" normalizeH="0" baseline="0" noProof="0" dirty="0">
                <a:ln>
                  <a:noFill/>
                </a:ln>
                <a:solidFill>
                  <a:srgbClr val="FFFFFF"/>
                </a:solidFill>
                <a:effectLst/>
                <a:uLnTx/>
                <a:uFillTx/>
                <a:latin typeface="Calibri"/>
                <a:ea typeface="+mn-ea"/>
                <a:cs typeface="Calibri"/>
              </a:rPr>
              <a:t>Signature </a:t>
            </a:r>
            <a:r>
              <a:rPr kumimoji="0" lang="en-US" sz="900" b="0" i="0" u="none" strike="noStrike" kern="1200" cap="none" spc="0" normalizeH="0" baseline="0" noProof="0" dirty="0">
                <a:ln>
                  <a:noFill/>
                </a:ln>
                <a:solidFill>
                  <a:srgbClr val="FFFFFF"/>
                </a:solidFill>
                <a:effectLst/>
                <a:uLnTx/>
                <a:uFillTx/>
                <a:latin typeface="Calibri"/>
                <a:ea typeface="+mn-ea"/>
                <a:cs typeface="Calibri"/>
              </a:rPr>
              <a:t>Program</a:t>
            </a:r>
            <a:endParaRPr kumimoji="0" lang="en-US" sz="9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0" name="TextBox 29">
            <a:extLst>
              <a:ext uri="{FF2B5EF4-FFF2-40B4-BE49-F238E27FC236}">
                <a16:creationId xmlns:a16="http://schemas.microsoft.com/office/drawing/2014/main" id="{101AD791-6860-D9D2-BCCC-7B41A97E0213}"/>
              </a:ext>
            </a:extLst>
          </p:cNvPr>
          <p:cNvSpPr txBox="1"/>
          <p:nvPr/>
        </p:nvSpPr>
        <p:spPr>
          <a:xfrm>
            <a:off x="257442" y="4570512"/>
            <a:ext cx="2036190" cy="889212"/>
          </a:xfrm>
          <a:prstGeom prst="rect">
            <a:avLst/>
          </a:prstGeom>
          <a:solidFill>
            <a:schemeClr val="accent2">
              <a:lumMod val="75000"/>
            </a:schemeClr>
          </a:solidFill>
        </p:spPr>
        <p:txBody>
          <a:bodyPr wrap="square" rtlCol="0" anchor="ctr">
            <a:noAutofit/>
          </a:bodyPr>
          <a:lstStyle/>
          <a:p>
            <a:pPr marL="337185" marR="5080" lvl="0" indent="-325120" algn="ctr" defTabSz="914400" rtl="0" eaLnBrk="1" fontAlgn="auto" latinLnBrk="0" hangingPunct="1">
              <a:lnSpc>
                <a:spcPct val="100000"/>
              </a:lnSpc>
              <a:spcBef>
                <a:spcPts val="1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Calibri"/>
              </a:rPr>
              <a:t>Equipping &amp; </a:t>
            </a:r>
            <a:r>
              <a:rPr kumimoji="0" lang="en-US" sz="1200" b="1" i="0" u="none" strike="noStrike" kern="1200" cap="none" spc="-5" normalizeH="0" baseline="0" noProof="0" dirty="0">
                <a:ln>
                  <a:noFill/>
                </a:ln>
                <a:solidFill>
                  <a:srgbClr val="FFFFFF"/>
                </a:solidFill>
                <a:effectLst/>
                <a:uLnTx/>
                <a:uFillTx/>
                <a:latin typeface="Calibri"/>
                <a:ea typeface="+mn-ea"/>
                <a:cs typeface="Calibri"/>
              </a:rPr>
              <a:t>Empowering</a:t>
            </a:r>
          </a:p>
          <a:p>
            <a:pPr marL="337185" marR="5080" lvl="0" indent="-325120" algn="ctr" defTabSz="914400" rtl="0" eaLnBrk="1" fontAlgn="auto" latinLnBrk="0" hangingPunct="1">
              <a:lnSpc>
                <a:spcPct val="100000"/>
              </a:lnSpc>
              <a:spcBef>
                <a:spcPts val="100"/>
              </a:spcBef>
              <a:spcAft>
                <a:spcPts val="0"/>
              </a:spcAft>
              <a:buClrTx/>
              <a:buSzTx/>
              <a:buFontTx/>
              <a:buNone/>
              <a:tabLst/>
              <a:defRPr/>
            </a:pPr>
            <a:r>
              <a:rPr kumimoji="0" lang="en-US" sz="1200" b="1" i="0" u="none" strike="noStrike" kern="1200" cap="none" spc="-5" normalizeH="0" baseline="0" noProof="0" dirty="0">
                <a:ln>
                  <a:noFill/>
                </a:ln>
                <a:solidFill>
                  <a:srgbClr val="FFFFFF"/>
                </a:solidFill>
                <a:effectLst/>
                <a:uLnTx/>
                <a:uFillTx/>
                <a:latin typeface="Calibri"/>
                <a:ea typeface="+mn-ea"/>
                <a:cs typeface="Calibri"/>
              </a:rPr>
              <a:t>Leaders</a:t>
            </a:r>
            <a:r>
              <a:rPr kumimoji="0" lang="en-US" sz="1200" b="1" i="0" u="none" strike="noStrike" kern="1200" cap="none" spc="-10" normalizeH="0" baseline="0" noProof="0" dirty="0">
                <a:ln>
                  <a:noFill/>
                </a:ln>
                <a:solidFill>
                  <a:srgbClr val="FFFFFF"/>
                </a:solidFill>
                <a:effectLst/>
                <a:uLnTx/>
                <a:uFillTx/>
                <a:latin typeface="Calibri"/>
                <a:ea typeface="+mn-ea"/>
                <a:cs typeface="Calibri"/>
              </a:rPr>
              <a:t> </a:t>
            </a:r>
            <a:r>
              <a:rPr kumimoji="0" lang="en-US" sz="1200" b="1" i="0" u="none" strike="noStrike" kern="1200" cap="none" spc="0" normalizeH="0" baseline="0" noProof="0" dirty="0">
                <a:ln>
                  <a:noFill/>
                </a:ln>
                <a:solidFill>
                  <a:srgbClr val="FFFFFF"/>
                </a:solidFill>
                <a:effectLst/>
                <a:uLnTx/>
                <a:uFillTx/>
                <a:latin typeface="Calibri"/>
                <a:ea typeface="+mn-ea"/>
                <a:cs typeface="Calibri"/>
              </a:rPr>
              <a:t>&amp;</a:t>
            </a:r>
            <a:r>
              <a:rPr kumimoji="0" lang="en-US" sz="1200" b="1" i="0" u="none" strike="noStrike" kern="1200" cap="none" spc="-10" normalizeH="0" baseline="0" noProof="0" dirty="0">
                <a:ln>
                  <a:noFill/>
                </a:ln>
                <a:solidFill>
                  <a:srgbClr val="FFFFFF"/>
                </a:solidFill>
                <a:effectLst/>
                <a:uLnTx/>
                <a:uFillTx/>
                <a:latin typeface="Calibri"/>
                <a:ea typeface="+mn-ea"/>
                <a:cs typeface="Calibri"/>
              </a:rPr>
              <a:t> </a:t>
            </a:r>
            <a:r>
              <a:rPr kumimoji="0" lang="en-US" sz="1200" b="1" i="0" u="none" strike="noStrike" kern="1200" cap="none" spc="-5" normalizeH="0" baseline="0" noProof="0" dirty="0">
                <a:ln>
                  <a:noFill/>
                </a:ln>
                <a:solidFill>
                  <a:srgbClr val="FFFFFF"/>
                </a:solidFill>
                <a:effectLst/>
                <a:uLnTx/>
                <a:uFillTx/>
                <a:latin typeface="Calibri"/>
                <a:ea typeface="+mn-ea"/>
                <a:cs typeface="Calibri"/>
              </a:rPr>
              <a:t>Staff</a:t>
            </a:r>
            <a:endParaRPr lang="en-US" sz="1200" dirty="0">
              <a:solidFill>
                <a:prstClr val="black"/>
              </a:solidFill>
              <a:latin typeface="Calibri"/>
              <a:cs typeface="Calibri"/>
            </a:endParaRPr>
          </a:p>
          <a:p>
            <a:pPr marL="337185" marR="5080" lvl="0" indent="-325120" algn="ctr" defTabSz="914400" rtl="0" eaLnBrk="1" fontAlgn="auto" latinLnBrk="0" hangingPunct="1">
              <a:lnSpc>
                <a:spcPct val="100000"/>
              </a:lnSpc>
              <a:spcBef>
                <a:spcPts val="100"/>
              </a:spcBef>
              <a:spcAft>
                <a:spcPts val="0"/>
              </a:spcAft>
              <a:buClrTx/>
              <a:buSzTx/>
              <a:buFontTx/>
              <a:buNone/>
              <a:tabLst/>
              <a:defRPr/>
            </a:pPr>
            <a:r>
              <a:rPr kumimoji="0" lang="en-US" sz="900" b="0" i="0" u="none" strike="noStrike" kern="1200" cap="none" spc="-5" normalizeH="0" baseline="0" noProof="0" dirty="0">
                <a:ln>
                  <a:noFill/>
                </a:ln>
                <a:solidFill>
                  <a:srgbClr val="FFFFFF"/>
                </a:solidFill>
                <a:effectLst/>
                <a:uLnTx/>
                <a:uFillTx/>
                <a:latin typeface="Calibri"/>
                <a:ea typeface="+mn-ea"/>
                <a:cs typeface="Calibri"/>
              </a:rPr>
              <a:t>Strategic Staff Support</a:t>
            </a:r>
          </a:p>
          <a:p>
            <a:pPr marL="337185" marR="5080" lvl="0" indent="-325120" algn="ctr" defTabSz="914400" rtl="0" eaLnBrk="1" fontAlgn="auto" latinLnBrk="0" hangingPunct="1">
              <a:lnSpc>
                <a:spcPct val="100000"/>
              </a:lnSpc>
              <a:spcBef>
                <a:spcPts val="100"/>
              </a:spcBef>
              <a:spcAft>
                <a:spcPts val="0"/>
              </a:spcAft>
              <a:buClrTx/>
              <a:buSzTx/>
              <a:buFontTx/>
              <a:buNone/>
              <a:tabLst/>
              <a:defRPr/>
            </a:pPr>
            <a:r>
              <a:rPr kumimoji="0" lang="en-US" sz="900" b="0" i="0" u="none" strike="noStrike" kern="1200" cap="none" spc="-5" normalizeH="0" baseline="0" noProof="0" dirty="0">
                <a:ln>
                  <a:noFill/>
                </a:ln>
                <a:solidFill>
                  <a:srgbClr val="FFFFFF"/>
                </a:solidFill>
                <a:effectLst/>
                <a:uLnTx/>
                <a:uFillTx/>
                <a:latin typeface="Calibri"/>
                <a:ea typeface="+mn-ea"/>
                <a:cs typeface="Calibri"/>
              </a:rPr>
              <a:t>Equitable</a:t>
            </a:r>
            <a:r>
              <a:rPr kumimoji="0" lang="en-US" sz="900" b="0" i="0" u="none" strike="noStrike" kern="1200" cap="none" spc="0" normalizeH="0" baseline="0" noProof="0" dirty="0">
                <a:ln>
                  <a:noFill/>
                </a:ln>
                <a:solidFill>
                  <a:srgbClr val="FFFFFF"/>
                </a:solidFill>
                <a:effectLst/>
                <a:uLnTx/>
                <a:uFillTx/>
                <a:latin typeface="Calibri"/>
                <a:ea typeface="+mn-ea"/>
                <a:cs typeface="Calibri"/>
              </a:rPr>
              <a:t> </a:t>
            </a:r>
            <a:r>
              <a:rPr kumimoji="0" lang="en-US" sz="900" b="0" i="0" u="none" strike="noStrike" kern="1200" cap="none" spc="-5" normalizeH="0" baseline="0" noProof="0" dirty="0">
                <a:ln>
                  <a:noFill/>
                </a:ln>
                <a:solidFill>
                  <a:srgbClr val="FFFFFF"/>
                </a:solidFill>
                <a:effectLst/>
                <a:uLnTx/>
                <a:uFillTx/>
                <a:latin typeface="Calibri"/>
                <a:ea typeface="+mn-ea"/>
                <a:cs typeface="Calibri"/>
              </a:rPr>
              <a:t>Resource</a:t>
            </a:r>
            <a:r>
              <a:rPr kumimoji="0" lang="en-US" sz="900" b="0" i="0" u="none" strike="noStrike" kern="1200" cap="none" spc="-20" normalizeH="0" baseline="0" noProof="0" dirty="0">
                <a:ln>
                  <a:noFill/>
                </a:ln>
                <a:solidFill>
                  <a:srgbClr val="FFFFFF"/>
                </a:solidFill>
                <a:effectLst/>
                <a:uLnTx/>
                <a:uFillTx/>
                <a:latin typeface="Calibri"/>
                <a:ea typeface="+mn-ea"/>
                <a:cs typeface="Calibri"/>
              </a:rPr>
              <a:t> </a:t>
            </a:r>
            <a:r>
              <a:rPr kumimoji="0" lang="en-US" sz="900" b="0" i="0" u="none" strike="noStrike" kern="1200" cap="none" spc="-5" normalizeH="0" baseline="0" noProof="0" dirty="0">
                <a:ln>
                  <a:noFill/>
                </a:ln>
                <a:solidFill>
                  <a:srgbClr val="FFFFFF"/>
                </a:solidFill>
                <a:effectLst/>
                <a:uLnTx/>
                <a:uFillTx/>
                <a:latin typeface="Calibri"/>
                <a:ea typeface="+mn-ea"/>
                <a:cs typeface="Calibri"/>
              </a:rPr>
              <a:t>Allocation</a:t>
            </a:r>
            <a:endParaRPr kumimoji="0" lang="en-US" sz="9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1" name="TextBox 30">
            <a:extLst>
              <a:ext uri="{FF2B5EF4-FFF2-40B4-BE49-F238E27FC236}">
                <a16:creationId xmlns:a16="http://schemas.microsoft.com/office/drawing/2014/main" id="{5ABBAE24-6483-1587-A600-FF86D7342620}"/>
              </a:ext>
            </a:extLst>
          </p:cNvPr>
          <p:cNvSpPr txBox="1"/>
          <p:nvPr/>
        </p:nvSpPr>
        <p:spPr>
          <a:xfrm>
            <a:off x="273808" y="5568189"/>
            <a:ext cx="2036190" cy="915406"/>
          </a:xfrm>
          <a:prstGeom prst="rect">
            <a:avLst/>
          </a:prstGeom>
          <a:solidFill>
            <a:schemeClr val="accent4">
              <a:lumMod val="75000"/>
            </a:schemeClr>
          </a:solidFill>
        </p:spPr>
        <p:txBody>
          <a:bodyPr wrap="square" rtlCol="0" anchor="ctr">
            <a:noAutofit/>
          </a:bodyPr>
          <a:lstStyle/>
          <a:p>
            <a:pPr marL="180340" marR="136525" lvl="0" indent="-167640" algn="ctr" defTabSz="914400" rtl="0" eaLnBrk="1" fontAlgn="auto" latinLnBrk="0" hangingPunct="1">
              <a:lnSpc>
                <a:spcPct val="100000"/>
              </a:lnSpc>
              <a:spcBef>
                <a:spcPts val="100"/>
              </a:spcBef>
              <a:spcAft>
                <a:spcPts val="0"/>
              </a:spcAft>
              <a:buClrTx/>
              <a:buSzTx/>
              <a:buFontTx/>
              <a:buNone/>
              <a:tabLst/>
              <a:defRPr/>
            </a:pPr>
            <a:r>
              <a:rPr kumimoji="0" lang="en-US" sz="1200" b="1" i="0" u="none" strike="noStrike" kern="1200" cap="none" spc="-5" normalizeH="0" baseline="0" noProof="0" dirty="0">
                <a:ln>
                  <a:noFill/>
                </a:ln>
                <a:solidFill>
                  <a:srgbClr val="FFFFFF"/>
                </a:solidFill>
                <a:effectLst/>
                <a:uLnTx/>
                <a:uFillTx/>
                <a:latin typeface="Calibri"/>
                <a:ea typeface="+mn-ea"/>
                <a:cs typeface="Calibri"/>
              </a:rPr>
              <a:t>Creating</a:t>
            </a:r>
            <a:r>
              <a:rPr kumimoji="0" lang="en-US" sz="1200" b="1" i="0" u="none" strike="noStrike" kern="1200" cap="none" spc="-25" normalizeH="0" baseline="0" noProof="0" dirty="0">
                <a:ln>
                  <a:noFill/>
                </a:ln>
                <a:solidFill>
                  <a:srgbClr val="FFFFFF"/>
                </a:solidFill>
                <a:effectLst/>
                <a:uLnTx/>
                <a:uFillTx/>
                <a:latin typeface="Calibri"/>
                <a:ea typeface="+mn-ea"/>
                <a:cs typeface="Calibri"/>
              </a:rPr>
              <a:t> </a:t>
            </a:r>
            <a:r>
              <a:rPr kumimoji="0" lang="en-US" sz="1200" b="1" i="0" u="none" strike="noStrike" kern="1200" cap="none" spc="0" normalizeH="0" baseline="0" noProof="0" dirty="0">
                <a:ln>
                  <a:noFill/>
                </a:ln>
                <a:solidFill>
                  <a:srgbClr val="FFFFFF"/>
                </a:solidFill>
                <a:effectLst/>
                <a:uLnTx/>
                <a:uFillTx/>
                <a:latin typeface="Calibri"/>
                <a:ea typeface="+mn-ea"/>
                <a:cs typeface="Calibri"/>
              </a:rPr>
              <a:t>a</a:t>
            </a:r>
            <a:r>
              <a:rPr kumimoji="0" lang="en-US" sz="1200" b="1" i="0" u="none" strike="noStrike" kern="1200" cap="none" spc="-20" normalizeH="0" baseline="0" noProof="0" dirty="0">
                <a:ln>
                  <a:noFill/>
                </a:ln>
                <a:solidFill>
                  <a:srgbClr val="FFFFFF"/>
                </a:solidFill>
                <a:effectLst/>
                <a:uLnTx/>
                <a:uFillTx/>
                <a:latin typeface="Calibri"/>
                <a:ea typeface="+mn-ea"/>
                <a:cs typeface="Calibri"/>
              </a:rPr>
              <a:t> </a:t>
            </a:r>
            <a:r>
              <a:rPr kumimoji="0" lang="en-US" sz="1200" b="1" i="0" u="none" strike="noStrike" kern="1200" cap="none" spc="-5" normalizeH="0" baseline="0" noProof="0" dirty="0">
                <a:ln>
                  <a:noFill/>
                </a:ln>
                <a:solidFill>
                  <a:srgbClr val="FFFFFF"/>
                </a:solidFill>
                <a:effectLst/>
                <a:uLnTx/>
                <a:uFillTx/>
                <a:latin typeface="Calibri"/>
                <a:ea typeface="+mn-ea"/>
                <a:cs typeface="Calibri"/>
              </a:rPr>
              <a:t>System</a:t>
            </a:r>
            <a:r>
              <a:rPr kumimoji="0" lang="en-US" sz="1200" b="1" i="0" u="none" strike="noStrike" kern="1200" cap="none" spc="-30" normalizeH="0" baseline="0" noProof="0" dirty="0">
                <a:ln>
                  <a:noFill/>
                </a:ln>
                <a:solidFill>
                  <a:srgbClr val="FFFFFF"/>
                </a:solidFill>
                <a:effectLst/>
                <a:uLnTx/>
                <a:uFillTx/>
                <a:latin typeface="Calibri"/>
                <a:ea typeface="+mn-ea"/>
                <a:cs typeface="Calibri"/>
              </a:rPr>
              <a:t> </a:t>
            </a:r>
            <a:r>
              <a:rPr kumimoji="0" lang="en-US" sz="1200" b="1" i="0" u="none" strike="noStrike" kern="1200" cap="none" spc="0" normalizeH="0" baseline="0" noProof="0" dirty="0">
                <a:ln>
                  <a:noFill/>
                </a:ln>
                <a:solidFill>
                  <a:srgbClr val="FFFFFF"/>
                </a:solidFill>
                <a:effectLst/>
                <a:uLnTx/>
                <a:uFillTx/>
                <a:latin typeface="Calibri"/>
                <a:ea typeface="+mn-ea"/>
                <a:cs typeface="Calibri"/>
              </a:rPr>
              <a:t>of </a:t>
            </a:r>
            <a:r>
              <a:rPr kumimoji="0" lang="en-US" sz="1200" b="1" i="0" u="none" strike="noStrike" kern="1200" cap="none" spc="-254" normalizeH="0" baseline="0" noProof="0" dirty="0">
                <a:ln>
                  <a:noFill/>
                </a:ln>
                <a:solidFill>
                  <a:srgbClr val="FFFFFF"/>
                </a:solidFill>
                <a:effectLst/>
                <a:uLnTx/>
                <a:uFillTx/>
                <a:latin typeface="Calibri"/>
                <a:ea typeface="+mn-ea"/>
                <a:cs typeface="Calibri"/>
              </a:rPr>
              <a:t> </a:t>
            </a:r>
            <a:r>
              <a:rPr kumimoji="0" lang="en-US" sz="1200" b="1" i="0" u="none" strike="noStrike" kern="1200" cap="none" spc="0" normalizeH="0" baseline="0" noProof="0" dirty="0">
                <a:ln>
                  <a:noFill/>
                </a:ln>
                <a:solidFill>
                  <a:srgbClr val="FFFFFF"/>
                </a:solidFill>
                <a:effectLst/>
                <a:uLnTx/>
                <a:uFillTx/>
                <a:latin typeface="Calibri"/>
                <a:ea typeface="+mn-ea"/>
                <a:cs typeface="Calibri"/>
              </a:rPr>
              <a:t>School</a:t>
            </a:r>
            <a:r>
              <a:rPr kumimoji="0" lang="en-US" sz="1200" b="1" i="0" u="none" strike="noStrike" kern="1200" cap="none" spc="-10" normalizeH="0" baseline="0" noProof="0" dirty="0">
                <a:ln>
                  <a:noFill/>
                </a:ln>
                <a:solidFill>
                  <a:srgbClr val="FFFFFF"/>
                </a:solidFill>
                <a:effectLst/>
                <a:uLnTx/>
                <a:uFillTx/>
                <a:latin typeface="Calibri"/>
                <a:ea typeface="+mn-ea"/>
                <a:cs typeface="Calibri"/>
              </a:rPr>
              <a:t> </a:t>
            </a:r>
            <a:r>
              <a:rPr kumimoji="0" lang="en-US" sz="1200" b="1" i="0" u="none" strike="noStrike" kern="1200" cap="none" spc="0" normalizeH="0" baseline="0" noProof="0" dirty="0">
                <a:ln>
                  <a:noFill/>
                </a:ln>
                <a:solidFill>
                  <a:srgbClr val="FFFFFF"/>
                </a:solidFill>
                <a:effectLst/>
                <a:uLnTx/>
                <a:uFillTx/>
                <a:latin typeface="Calibri"/>
                <a:ea typeface="+mn-ea"/>
                <a:cs typeface="Calibri"/>
              </a:rPr>
              <a:t>Support</a:t>
            </a:r>
            <a:endParaRPr kumimoji="0" lang="en-US" sz="1200" b="0" i="0" u="none" strike="noStrike" kern="1200" cap="none" spc="0" normalizeH="0" baseline="0" noProof="0" dirty="0">
              <a:ln>
                <a:noFill/>
              </a:ln>
              <a:solidFill>
                <a:prstClr val="black"/>
              </a:solidFill>
              <a:effectLst/>
              <a:uLnTx/>
              <a:uFillTx/>
              <a:latin typeface="Calibri"/>
              <a:ea typeface="+mn-ea"/>
              <a:cs typeface="Calibri"/>
            </a:endParaRPr>
          </a:p>
          <a:p>
            <a:pPr marL="43815" marR="0" lvl="0" indent="0" algn="ctr" defTabSz="914400" rtl="0" eaLnBrk="1" fontAlgn="auto" latinLnBrk="0" hangingPunct="1">
              <a:lnSpc>
                <a:spcPct val="100000"/>
              </a:lnSpc>
              <a:spcBef>
                <a:spcPts val="10"/>
              </a:spcBef>
              <a:spcAft>
                <a:spcPts val="0"/>
              </a:spcAft>
              <a:buClrTx/>
              <a:buSzTx/>
              <a:buFontTx/>
              <a:buNone/>
              <a:tabLst/>
              <a:defRPr/>
            </a:pPr>
            <a:r>
              <a:rPr kumimoji="0" lang="en-US" sz="900" b="0" i="0" u="none" strike="noStrike" kern="1200" cap="none" spc="-5" normalizeH="0" baseline="0" noProof="0" dirty="0">
                <a:ln>
                  <a:noFill/>
                </a:ln>
                <a:solidFill>
                  <a:srgbClr val="FFFFFF"/>
                </a:solidFill>
                <a:effectLst/>
                <a:uLnTx/>
                <a:uFillTx/>
                <a:latin typeface="Calibri"/>
                <a:ea typeface="+mn-ea"/>
                <a:cs typeface="Calibri"/>
              </a:rPr>
              <a:t>Strategic</a:t>
            </a:r>
            <a:r>
              <a:rPr kumimoji="0" lang="en-US" sz="900" b="0" i="0" u="none" strike="noStrike" kern="1200" cap="none" spc="-20" normalizeH="0" baseline="0" noProof="0" dirty="0">
                <a:ln>
                  <a:noFill/>
                </a:ln>
                <a:solidFill>
                  <a:srgbClr val="FFFFFF"/>
                </a:solidFill>
                <a:effectLst/>
                <a:uLnTx/>
                <a:uFillTx/>
                <a:latin typeface="Calibri"/>
                <a:ea typeface="+mn-ea"/>
                <a:cs typeface="Calibri"/>
              </a:rPr>
              <a:t> </a:t>
            </a:r>
            <a:r>
              <a:rPr kumimoji="0" lang="en-US" sz="900" b="0" i="0" u="none" strike="noStrike" kern="1200" cap="none" spc="-5" normalizeH="0" baseline="0" noProof="0" dirty="0">
                <a:ln>
                  <a:noFill/>
                </a:ln>
                <a:solidFill>
                  <a:srgbClr val="FFFFFF"/>
                </a:solidFill>
                <a:effectLst/>
                <a:uLnTx/>
                <a:uFillTx/>
                <a:latin typeface="Calibri"/>
                <a:ea typeface="+mn-ea"/>
                <a:cs typeface="Calibri"/>
              </a:rPr>
              <a:t>Staff</a:t>
            </a:r>
            <a:r>
              <a:rPr kumimoji="0" lang="en-US" sz="900" b="0" i="0" u="none" strike="noStrike" kern="1200" cap="none" spc="-15" normalizeH="0" baseline="0" noProof="0" dirty="0">
                <a:ln>
                  <a:noFill/>
                </a:ln>
                <a:solidFill>
                  <a:srgbClr val="FFFFFF"/>
                </a:solidFill>
                <a:effectLst/>
                <a:uLnTx/>
                <a:uFillTx/>
                <a:latin typeface="Calibri"/>
                <a:ea typeface="+mn-ea"/>
                <a:cs typeface="Calibri"/>
              </a:rPr>
              <a:t> </a:t>
            </a:r>
            <a:r>
              <a:rPr kumimoji="0" lang="en-US" sz="900" b="0" i="0" u="none" strike="noStrike" kern="1200" cap="none" spc="-5" normalizeH="0" baseline="0" noProof="0" dirty="0">
                <a:ln>
                  <a:noFill/>
                </a:ln>
                <a:solidFill>
                  <a:srgbClr val="FFFFFF"/>
                </a:solidFill>
                <a:effectLst/>
                <a:uLnTx/>
                <a:uFillTx/>
                <a:latin typeface="Calibri"/>
                <a:ea typeface="+mn-ea"/>
                <a:cs typeface="Calibri"/>
              </a:rPr>
              <a:t>Support</a:t>
            </a:r>
            <a:endParaRPr kumimoji="0" lang="en-US" sz="900" b="0" i="0" u="none" strike="noStrike" kern="1200" cap="none" spc="0" normalizeH="0" baseline="0" noProof="0" dirty="0">
              <a:ln>
                <a:noFill/>
              </a:ln>
              <a:solidFill>
                <a:prstClr val="black"/>
              </a:solidFill>
              <a:effectLst/>
              <a:uLnTx/>
              <a:uFillTx/>
              <a:latin typeface="Calibri"/>
              <a:ea typeface="+mn-ea"/>
              <a:cs typeface="Calibri"/>
            </a:endParaRPr>
          </a:p>
          <a:p>
            <a:pPr marL="42545"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5" normalizeH="0" baseline="0" noProof="0" dirty="0">
                <a:ln>
                  <a:noFill/>
                </a:ln>
                <a:solidFill>
                  <a:srgbClr val="FFFFFF"/>
                </a:solidFill>
                <a:effectLst/>
                <a:uLnTx/>
                <a:uFillTx/>
                <a:latin typeface="Calibri"/>
                <a:ea typeface="+mn-ea"/>
                <a:cs typeface="Calibri"/>
              </a:rPr>
              <a:t>Equitable</a:t>
            </a:r>
            <a:r>
              <a:rPr kumimoji="0" lang="en-US" sz="900" b="0" i="0" u="none" strike="noStrike" kern="1200" cap="none" spc="5" normalizeH="0" baseline="0" noProof="0" dirty="0">
                <a:ln>
                  <a:noFill/>
                </a:ln>
                <a:solidFill>
                  <a:srgbClr val="FFFFFF"/>
                </a:solidFill>
                <a:effectLst/>
                <a:uLnTx/>
                <a:uFillTx/>
                <a:latin typeface="Calibri"/>
                <a:ea typeface="+mn-ea"/>
                <a:cs typeface="Calibri"/>
              </a:rPr>
              <a:t> </a:t>
            </a:r>
            <a:r>
              <a:rPr kumimoji="0" lang="en-US" sz="900" b="0" i="0" u="none" strike="noStrike" kern="1200" cap="none" spc="-5" normalizeH="0" baseline="0" noProof="0" dirty="0">
                <a:ln>
                  <a:noFill/>
                </a:ln>
                <a:solidFill>
                  <a:srgbClr val="FFFFFF"/>
                </a:solidFill>
                <a:effectLst/>
                <a:uLnTx/>
                <a:uFillTx/>
                <a:latin typeface="Calibri"/>
                <a:ea typeface="+mn-ea"/>
                <a:cs typeface="Calibri"/>
              </a:rPr>
              <a:t>Resource</a:t>
            </a:r>
            <a:r>
              <a:rPr kumimoji="0" lang="en-US" sz="900" b="0" i="0" u="none" strike="noStrike" kern="1200" cap="none" spc="-15" normalizeH="0" baseline="0" noProof="0" dirty="0">
                <a:ln>
                  <a:noFill/>
                </a:ln>
                <a:solidFill>
                  <a:srgbClr val="FFFFFF"/>
                </a:solidFill>
                <a:effectLst/>
                <a:uLnTx/>
                <a:uFillTx/>
                <a:latin typeface="Calibri"/>
                <a:ea typeface="+mn-ea"/>
                <a:cs typeface="Calibri"/>
              </a:rPr>
              <a:t> </a:t>
            </a:r>
            <a:r>
              <a:rPr kumimoji="0" lang="en-US" sz="900" b="0" i="0" u="none" strike="noStrike" kern="1200" cap="none" spc="-5" normalizeH="0" baseline="0" noProof="0" dirty="0">
                <a:ln>
                  <a:noFill/>
                </a:ln>
                <a:solidFill>
                  <a:srgbClr val="FFFFFF"/>
                </a:solidFill>
                <a:effectLst/>
                <a:uLnTx/>
                <a:uFillTx/>
                <a:latin typeface="Calibri"/>
                <a:ea typeface="+mn-ea"/>
                <a:cs typeface="Calibri"/>
              </a:rPr>
              <a:t>Allocation</a:t>
            </a:r>
            <a:endParaRPr kumimoji="0" lang="en-US" sz="9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2" name="TextBox 1">
            <a:extLst>
              <a:ext uri="{FF2B5EF4-FFF2-40B4-BE49-F238E27FC236}">
                <a16:creationId xmlns:a16="http://schemas.microsoft.com/office/drawing/2014/main" id="{275FC16D-1701-BD40-B310-A470402B8E50}"/>
              </a:ext>
            </a:extLst>
          </p:cNvPr>
          <p:cNvSpPr txBox="1"/>
          <p:nvPr/>
        </p:nvSpPr>
        <p:spPr>
          <a:xfrm>
            <a:off x="43083" y="378501"/>
            <a:ext cx="4831772" cy="507831"/>
          </a:xfrm>
          <a:prstGeom prst="rect">
            <a:avLst/>
          </a:prstGeom>
          <a:noFill/>
        </p:spPr>
        <p:txBody>
          <a:bodyPr wrap="none" rtlCol="0">
            <a:spAutoFit/>
          </a:bodyPr>
          <a:lstStyle/>
          <a:p>
            <a:r>
              <a:rPr lang="en-US" sz="900" dirty="0"/>
              <a:t>To prepare students for life, college and careers by providing rigorous, equitable, culturally relevant</a:t>
            </a:r>
          </a:p>
          <a:p>
            <a:r>
              <a:rPr lang="en-US" sz="900" dirty="0"/>
              <a:t>And real world learning experiences in order to become fully engaged and realized citizens of the </a:t>
            </a:r>
          </a:p>
          <a:p>
            <a:r>
              <a:rPr lang="en-US" sz="900" dirty="0"/>
              <a:t>Global community.</a:t>
            </a:r>
          </a:p>
        </p:txBody>
      </p:sp>
      <p:sp>
        <p:nvSpPr>
          <p:cNvPr id="3" name="TextBox 2">
            <a:extLst>
              <a:ext uri="{FF2B5EF4-FFF2-40B4-BE49-F238E27FC236}">
                <a16:creationId xmlns:a16="http://schemas.microsoft.com/office/drawing/2014/main" id="{DB682CFE-5CC9-1DFA-8DCE-ECF2A66560B4}"/>
              </a:ext>
            </a:extLst>
          </p:cNvPr>
          <p:cNvSpPr txBox="1"/>
          <p:nvPr/>
        </p:nvSpPr>
        <p:spPr>
          <a:xfrm>
            <a:off x="8574263" y="390622"/>
            <a:ext cx="3373039" cy="369332"/>
          </a:xfrm>
          <a:prstGeom prst="rect">
            <a:avLst/>
          </a:prstGeom>
          <a:noFill/>
        </p:spPr>
        <p:txBody>
          <a:bodyPr wrap="none" rtlCol="0">
            <a:spAutoFit/>
          </a:bodyPr>
          <a:lstStyle/>
          <a:p>
            <a:r>
              <a:rPr lang="en-US" sz="900" dirty="0"/>
              <a:t>To become the premier elementary school within Southwest</a:t>
            </a:r>
          </a:p>
          <a:p>
            <a:r>
              <a:rPr lang="en-US" sz="900" dirty="0"/>
              <a:t>Atlanta that provides students with a broad and balanced education.</a:t>
            </a:r>
          </a:p>
        </p:txBody>
      </p:sp>
    </p:spTree>
    <p:extLst>
      <p:ext uri="{BB962C8B-B14F-4D97-AF65-F5344CB8AC3E}">
        <p14:creationId xmlns:p14="http://schemas.microsoft.com/office/powerpoint/2010/main" val="2544585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p:txBody>
          <a:bodyPr/>
          <a:lstStyle/>
          <a:p>
            <a:r>
              <a:rPr lang="en-US">
                <a:solidFill>
                  <a:srgbClr val="FFFFFF"/>
                </a:solidFill>
              </a:rPr>
              <a:t>Continuous Improvement Plan</a:t>
            </a:r>
            <a:endParaRPr lang="en-US"/>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a:lstStyle/>
          <a:p>
            <a:r>
              <a:rPr lang="en-US">
                <a:solidFill>
                  <a:srgbClr val="FFFFFF"/>
                </a:solidFill>
              </a:rPr>
              <a:t>SY 2022-2023</a:t>
            </a:r>
          </a:p>
          <a:p>
            <a:endParaRPr lang="en-US"/>
          </a:p>
        </p:txBody>
      </p:sp>
    </p:spTree>
    <p:extLst>
      <p:ext uri="{BB962C8B-B14F-4D97-AF65-F5344CB8AC3E}">
        <p14:creationId xmlns:p14="http://schemas.microsoft.com/office/powerpoint/2010/main" val="940164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25" name="Google Shape;170;p4">
            <a:extLst>
              <a:ext uri="{FF2B5EF4-FFF2-40B4-BE49-F238E27FC236}">
                <a16:creationId xmlns:a16="http://schemas.microsoft.com/office/drawing/2014/main" id="{A3A66BBA-5091-3EBF-49B7-A8DE450E6BC4}"/>
              </a:ext>
            </a:extLst>
          </p:cNvPr>
          <p:cNvSpPr/>
          <p:nvPr/>
        </p:nvSpPr>
        <p:spPr>
          <a:xfrm>
            <a:off x="1510037" y="357538"/>
            <a:ext cx="9144000" cy="358706"/>
          </a:xfrm>
          <a:prstGeom prst="rect">
            <a:avLst/>
          </a:prstGeom>
          <a:solidFill>
            <a:srgbClr val="F2F2F2"/>
          </a:solidFill>
          <a:ln>
            <a:noFill/>
          </a:ln>
        </p:spPr>
        <p:txBody>
          <a:bodyPr spcFirstLastPara="1" wrap="square" lIns="60003" tIns="29991" rIns="60003" bIns="29991" anchor="ctr" anchorCtr="0">
            <a:noAutofit/>
          </a:bodyPr>
          <a:lstStyle/>
          <a:p>
            <a:pPr marL="0" marR="0" lvl="0" indent="0" algn="ctr" defTabSz="914400" rtl="0" eaLnBrk="1" fontAlgn="auto" latinLnBrk="0" hangingPunct="1">
              <a:lnSpc>
                <a:spcPct val="100000"/>
              </a:lnSpc>
              <a:spcBef>
                <a:spcPts val="0"/>
              </a:spcBef>
              <a:spcAft>
                <a:spcPts val="0"/>
              </a:spcAft>
              <a:buClrTx/>
              <a:buSzPts val="1350"/>
              <a:buFontTx/>
              <a:buNone/>
              <a:tabLst/>
              <a:defRPr/>
            </a:pPr>
            <a:endParaRPr kumimoji="0" sz="1181" b="0" i="0" u="none" strike="noStrike" kern="1200" cap="none" spc="0" normalizeH="0" baseline="0" noProof="0">
              <a:ln>
                <a:noFill/>
              </a:ln>
              <a:solidFill>
                <a:prstClr val="white"/>
              </a:solidFill>
              <a:effectLst/>
              <a:uLnTx/>
              <a:uFillTx/>
              <a:latin typeface="Avenir Next LT Pro"/>
              <a:ea typeface="+mn-ea"/>
              <a:cs typeface="+mn-cs"/>
            </a:endParaRPr>
          </a:p>
        </p:txBody>
      </p:sp>
      <p:grpSp>
        <p:nvGrpSpPr>
          <p:cNvPr id="26" name="Google Shape;171;p4">
            <a:extLst>
              <a:ext uri="{FF2B5EF4-FFF2-40B4-BE49-F238E27FC236}">
                <a16:creationId xmlns:a16="http://schemas.microsoft.com/office/drawing/2014/main" id="{49834AFA-1C6E-77B5-9B3D-0517DD8ED3EA}"/>
              </a:ext>
            </a:extLst>
          </p:cNvPr>
          <p:cNvGrpSpPr/>
          <p:nvPr/>
        </p:nvGrpSpPr>
        <p:grpSpPr>
          <a:xfrm>
            <a:off x="8972091" y="459849"/>
            <a:ext cx="238998" cy="241995"/>
            <a:chOff x="6665701" y="1263473"/>
            <a:chExt cx="364188" cy="368755"/>
          </a:xfrm>
        </p:grpSpPr>
        <p:sp>
          <p:nvSpPr>
            <p:cNvPr id="27" name="Google Shape;172;p4">
              <a:extLst>
                <a:ext uri="{FF2B5EF4-FFF2-40B4-BE49-F238E27FC236}">
                  <a16:creationId xmlns:a16="http://schemas.microsoft.com/office/drawing/2014/main" id="{AEF0E729-931C-33CB-0DC3-3D2D5919DBD2}"/>
                </a:ext>
              </a:extLst>
            </p:cNvPr>
            <p:cNvSpPr/>
            <p:nvPr/>
          </p:nvSpPr>
          <p:spPr>
            <a:xfrm>
              <a:off x="6665701" y="1417286"/>
              <a:ext cx="97292" cy="214928"/>
            </a:xfrm>
            <a:custGeom>
              <a:avLst/>
              <a:gdLst/>
              <a:ahLst/>
              <a:cxnLst/>
              <a:rect l="l" t="t" r="r" b="b"/>
              <a:pathLst>
                <a:path w="4304" h="9508" extrusionOk="0">
                  <a:moveTo>
                    <a:pt x="0" y="1"/>
                  </a:moveTo>
                  <a:lnTo>
                    <a:pt x="0" y="9507"/>
                  </a:lnTo>
                  <a:lnTo>
                    <a:pt x="4303" y="9507"/>
                  </a:lnTo>
                  <a:lnTo>
                    <a:pt x="4303" y="1"/>
                  </a:lnTo>
                  <a:close/>
                </a:path>
              </a:pathLst>
            </a:custGeom>
            <a:solidFill>
              <a:srgbClr val="009999"/>
            </a:solidFill>
            <a:ln>
              <a:noFill/>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endParaRPr kumimoji="0"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28" name="Google Shape;173;p4">
              <a:extLst>
                <a:ext uri="{FF2B5EF4-FFF2-40B4-BE49-F238E27FC236}">
                  <a16:creationId xmlns:a16="http://schemas.microsoft.com/office/drawing/2014/main" id="{92EDC659-B0FD-68EA-AB12-588A30C52493}"/>
                </a:ext>
              </a:extLst>
            </p:cNvPr>
            <p:cNvSpPr/>
            <p:nvPr/>
          </p:nvSpPr>
          <p:spPr>
            <a:xfrm>
              <a:off x="6799149" y="1340391"/>
              <a:ext cx="97292" cy="291831"/>
            </a:xfrm>
            <a:custGeom>
              <a:avLst/>
              <a:gdLst/>
              <a:ahLst/>
              <a:cxnLst/>
              <a:rect l="l" t="t" r="r" b="b"/>
              <a:pathLst>
                <a:path w="4304" h="12910" extrusionOk="0">
                  <a:moveTo>
                    <a:pt x="1" y="0"/>
                  </a:moveTo>
                  <a:lnTo>
                    <a:pt x="1" y="12909"/>
                  </a:lnTo>
                  <a:lnTo>
                    <a:pt x="4304" y="12909"/>
                  </a:lnTo>
                  <a:lnTo>
                    <a:pt x="4304" y="0"/>
                  </a:lnTo>
                  <a:close/>
                </a:path>
              </a:pathLst>
            </a:custGeom>
            <a:solidFill>
              <a:srgbClr val="009999"/>
            </a:solidFill>
            <a:ln>
              <a:noFill/>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endParaRPr kumimoji="0"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29" name="Google Shape;174;p4">
              <a:extLst>
                <a:ext uri="{FF2B5EF4-FFF2-40B4-BE49-F238E27FC236}">
                  <a16:creationId xmlns:a16="http://schemas.microsoft.com/office/drawing/2014/main" id="{E8CC2447-65F0-FA0E-EB68-715E7A6A1F9F}"/>
                </a:ext>
              </a:extLst>
            </p:cNvPr>
            <p:cNvSpPr/>
            <p:nvPr/>
          </p:nvSpPr>
          <p:spPr>
            <a:xfrm>
              <a:off x="6932597" y="1263473"/>
              <a:ext cx="97292" cy="368755"/>
            </a:xfrm>
            <a:custGeom>
              <a:avLst/>
              <a:gdLst/>
              <a:ahLst/>
              <a:cxnLst/>
              <a:rect l="l" t="t" r="r" b="b"/>
              <a:pathLst>
                <a:path w="4304" h="16313" extrusionOk="0">
                  <a:moveTo>
                    <a:pt x="1" y="1"/>
                  </a:moveTo>
                  <a:lnTo>
                    <a:pt x="1" y="16312"/>
                  </a:lnTo>
                  <a:lnTo>
                    <a:pt x="4304" y="16312"/>
                  </a:lnTo>
                  <a:lnTo>
                    <a:pt x="4304" y="1"/>
                  </a:lnTo>
                  <a:close/>
                </a:path>
              </a:pathLst>
            </a:custGeom>
            <a:solidFill>
              <a:srgbClr val="009999"/>
            </a:solidFill>
            <a:ln>
              <a:noFill/>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endParaRPr kumimoji="0" sz="1050" b="0" i="0" u="none" strike="noStrike" kern="1200" cap="none" spc="0" normalizeH="0" baseline="0" noProof="0">
                <a:ln>
                  <a:noFill/>
                </a:ln>
                <a:solidFill>
                  <a:prstClr val="black"/>
                </a:solidFill>
                <a:effectLst/>
                <a:uLnTx/>
                <a:uFillTx/>
                <a:latin typeface="Avenir Next LT Pro"/>
                <a:ea typeface="+mn-ea"/>
                <a:cs typeface="+mn-cs"/>
              </a:endParaRPr>
            </a:p>
          </p:txBody>
        </p:sp>
      </p:grpSp>
      <p:sp>
        <p:nvSpPr>
          <p:cNvPr id="30" name="Google Shape;175;p4">
            <a:extLst>
              <a:ext uri="{FF2B5EF4-FFF2-40B4-BE49-F238E27FC236}">
                <a16:creationId xmlns:a16="http://schemas.microsoft.com/office/drawing/2014/main" id="{810A84F9-6469-220B-CFF2-DD7A7F4FAFB8}"/>
              </a:ext>
            </a:extLst>
          </p:cNvPr>
          <p:cNvSpPr/>
          <p:nvPr/>
        </p:nvSpPr>
        <p:spPr>
          <a:xfrm>
            <a:off x="9312804" y="459849"/>
            <a:ext cx="5459" cy="241995"/>
          </a:xfrm>
          <a:custGeom>
            <a:avLst/>
            <a:gdLst/>
            <a:ahLst/>
            <a:cxnLst/>
            <a:rect l="l" t="t" r="r" b="b"/>
            <a:pathLst>
              <a:path w="368" h="16313" extrusionOk="0">
                <a:moveTo>
                  <a:pt x="1" y="1"/>
                </a:moveTo>
                <a:lnTo>
                  <a:pt x="1" y="16313"/>
                </a:lnTo>
                <a:lnTo>
                  <a:pt x="367" y="16313"/>
                </a:lnTo>
                <a:lnTo>
                  <a:pt x="36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endParaRPr kumimoji="0"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31" name="Google Shape;176;p4">
            <a:extLst>
              <a:ext uri="{FF2B5EF4-FFF2-40B4-BE49-F238E27FC236}">
                <a16:creationId xmlns:a16="http://schemas.microsoft.com/office/drawing/2014/main" id="{3D9E16F4-6DCC-BA3D-FDB8-A70DBBDB6E2E}"/>
              </a:ext>
            </a:extLst>
          </p:cNvPr>
          <p:cNvSpPr/>
          <p:nvPr/>
        </p:nvSpPr>
        <p:spPr>
          <a:xfrm>
            <a:off x="8699354" y="386846"/>
            <a:ext cx="1940719" cy="358706"/>
          </a:xfrm>
          <a:prstGeom prst="roundRect">
            <a:avLst>
              <a:gd name="adj" fmla="val 0"/>
            </a:avLst>
          </a:prstGeom>
          <a:noFill/>
          <a:ln>
            <a:noFill/>
          </a:ln>
        </p:spPr>
        <p:txBody>
          <a:bodyPr spcFirstLastPara="1" wrap="square" lIns="59981" tIns="59981" rIns="59981" bIns="59981" anchor="ctr" anchorCtr="0">
            <a:noAutofit/>
          </a:bodyPr>
          <a:lstStyle/>
          <a:p>
            <a:pPr marL="0" marR="0" lvl="0" indent="0" algn="r" defTabSz="914400" rtl="0" eaLnBrk="1" fontAlgn="auto" latinLnBrk="0" hangingPunct="1">
              <a:lnSpc>
                <a:spcPct val="100000"/>
              </a:lnSpc>
              <a:spcBef>
                <a:spcPts val="0"/>
              </a:spcBef>
              <a:spcAft>
                <a:spcPts val="0"/>
              </a:spcAft>
              <a:buClrTx/>
              <a:buSzPts val="1200"/>
              <a:buFontTx/>
              <a:buNone/>
              <a:tabLst/>
              <a:defRPr/>
            </a:pPr>
            <a:r>
              <a:rPr kumimoji="0" lang="en-US" sz="1050" b="1" i="0" u="none" strike="noStrike" kern="1200" cap="none" spc="0" normalizeH="0" baseline="0" noProof="0">
                <a:ln>
                  <a:noFill/>
                </a:ln>
                <a:solidFill>
                  <a:prstClr val="black"/>
                </a:solidFill>
                <a:effectLst/>
                <a:uLnTx/>
                <a:uFillTx/>
                <a:latin typeface="Avenir Next LT Pro"/>
                <a:ea typeface="+mn-ea"/>
                <a:cs typeface="+mn-cs"/>
              </a:rPr>
              <a:t>Needs Assessment</a:t>
            </a:r>
            <a:endParaRPr kumimoji="0" sz="1050" b="1" i="0" u="none" strike="noStrike" kern="1200" cap="none" spc="0" normalizeH="0" baseline="0" noProof="0">
              <a:ln>
                <a:noFill/>
              </a:ln>
              <a:solidFill>
                <a:prstClr val="black"/>
              </a:solidFill>
              <a:effectLst/>
              <a:uLnTx/>
              <a:uFillTx/>
              <a:latin typeface="Avenir Next LT Pro"/>
              <a:ea typeface="+mn-ea"/>
              <a:cs typeface="+mn-cs"/>
            </a:endParaRPr>
          </a:p>
        </p:txBody>
      </p:sp>
      <p:sp>
        <p:nvSpPr>
          <p:cNvPr id="32" name="Google Shape;177;p4">
            <a:extLst>
              <a:ext uri="{FF2B5EF4-FFF2-40B4-BE49-F238E27FC236}">
                <a16:creationId xmlns:a16="http://schemas.microsoft.com/office/drawing/2014/main" id="{EE5CEC57-7C01-5E1C-A618-E9EAF36DF731}"/>
              </a:ext>
            </a:extLst>
          </p:cNvPr>
          <p:cNvSpPr/>
          <p:nvPr/>
        </p:nvSpPr>
        <p:spPr>
          <a:xfrm>
            <a:off x="2081537" y="813186"/>
            <a:ext cx="2982578" cy="358706"/>
          </a:xfrm>
          <a:prstGeom prst="roundRect">
            <a:avLst>
              <a:gd name="adj" fmla="val 0"/>
            </a:avLst>
          </a:prstGeom>
          <a:noFill/>
          <a:ln>
            <a:noFill/>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600"/>
              <a:buFontTx/>
              <a:buNone/>
              <a:tabLst/>
              <a:defRPr/>
            </a:pPr>
            <a:endParaRPr kumimoji="0" sz="1400" b="1" i="0" u="none" strike="noStrike" kern="1200" cap="none" spc="0" normalizeH="0" baseline="0" noProof="0">
              <a:ln>
                <a:noFill/>
              </a:ln>
              <a:solidFill>
                <a:prstClr val="black"/>
              </a:solidFill>
              <a:effectLst/>
              <a:uLnTx/>
              <a:uFillTx/>
              <a:latin typeface="Avenir Next LT Pro"/>
              <a:ea typeface="+mn-ea"/>
              <a:cs typeface="+mn-cs"/>
            </a:endParaRPr>
          </a:p>
        </p:txBody>
      </p:sp>
      <p:graphicFrame>
        <p:nvGraphicFramePr>
          <p:cNvPr id="33" name="Google Shape;178;p4">
            <a:extLst>
              <a:ext uri="{FF2B5EF4-FFF2-40B4-BE49-F238E27FC236}">
                <a16:creationId xmlns:a16="http://schemas.microsoft.com/office/drawing/2014/main" id="{62C5A600-2D69-7841-6163-8DC6F9779E0F}"/>
              </a:ext>
            </a:extLst>
          </p:cNvPr>
          <p:cNvGraphicFramePr/>
          <p:nvPr/>
        </p:nvGraphicFramePr>
        <p:xfrm>
          <a:off x="1524000" y="746452"/>
          <a:ext cx="9144000" cy="1169273"/>
        </p:xfrm>
        <a:graphic>
          <a:graphicData uri="http://schemas.openxmlformats.org/drawingml/2006/table">
            <a:tbl>
              <a:tblPr firstRow="1" bandRow="1">
                <a:noFil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97419">
                <a:tc>
                  <a:txBody>
                    <a:bodyPr/>
                    <a:lstStyle/>
                    <a:p>
                      <a:pPr marL="0" marR="0" lvl="0" indent="0" algn="ctr" rtl="0">
                        <a:lnSpc>
                          <a:spcPct val="100000"/>
                        </a:lnSpc>
                        <a:spcBef>
                          <a:spcPts val="0"/>
                        </a:spcBef>
                        <a:spcAft>
                          <a:spcPts val="0"/>
                        </a:spcAft>
                        <a:buClr>
                          <a:srgbClr val="000000"/>
                        </a:buClr>
                        <a:buSzPts val="1200"/>
                        <a:buFont typeface="Arial"/>
                        <a:buNone/>
                      </a:pPr>
                      <a:r>
                        <a:rPr lang="en-US" sz="1000" b="1" u="none" strike="noStrike" cap="none" dirty="0">
                          <a:solidFill>
                            <a:schemeClr val="lt1"/>
                          </a:solidFill>
                        </a:rPr>
                        <a:t>Strengths</a:t>
                      </a:r>
                      <a:endParaRPr sz="1000" b="1" u="none" strike="noStrike" cap="none" dirty="0">
                        <a:solidFill>
                          <a:schemeClr val="lt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000" b="1" u="none" strike="noStrike" cap="none" dirty="0">
                          <a:solidFill>
                            <a:schemeClr val="lt1"/>
                          </a:solidFill>
                        </a:rPr>
                        <a:t>Opportunities/Challenges</a:t>
                      </a:r>
                      <a:endParaRPr sz="1000" b="1" u="none" strike="noStrike" cap="none" dirty="0">
                        <a:solidFill>
                          <a:schemeClr val="lt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extLst>
                  <a:ext uri="{0D108BD9-81ED-4DB2-BD59-A6C34878D82A}">
                    <a16:rowId xmlns:a16="http://schemas.microsoft.com/office/drawing/2014/main" val="10000"/>
                  </a:ext>
                </a:extLst>
              </a:tr>
              <a:tr h="197419">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dirty="0">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dirty="0">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97419">
                <a:tc>
                  <a:txBody>
                    <a:bodyPr/>
                    <a:lstStyle/>
                    <a:p>
                      <a:pPr marL="0" marR="0" lvl="0" indent="0" algn="l" rtl="0">
                        <a:lnSpc>
                          <a:spcPct val="100000"/>
                        </a:lnSpc>
                        <a:spcBef>
                          <a:spcPts val="0"/>
                        </a:spcBef>
                        <a:spcAft>
                          <a:spcPts val="0"/>
                        </a:spcAft>
                        <a:buClr>
                          <a:schemeClr val="dk1"/>
                        </a:buClr>
                        <a:buSzPts val="1000"/>
                        <a:buFont typeface="Arial"/>
                        <a:buNone/>
                      </a:pPr>
                      <a:endParaRPr sz="1000" u="none" strike="noStrike" cap="none" dirty="0">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u="none" strike="noStrike" cap="none" dirty="0">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97419">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dirty="0">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dirty="0">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97419">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dirty="0">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u="none" strike="noStrike" cap="none" dirty="0">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78369">
                <a:tc>
                  <a:txBody>
                    <a:bodyPr/>
                    <a:lstStyle/>
                    <a:p>
                      <a:pPr marL="0" marR="0" lvl="0" indent="0" algn="l" rtl="0">
                        <a:lnSpc>
                          <a:spcPct val="100000"/>
                        </a:lnSpc>
                        <a:spcBef>
                          <a:spcPts val="0"/>
                        </a:spcBef>
                        <a:spcAft>
                          <a:spcPts val="0"/>
                        </a:spcAft>
                        <a:buClr>
                          <a:srgbClr val="000000"/>
                        </a:buClr>
                        <a:buSzPts val="1000"/>
                        <a:buFont typeface="Arial"/>
                        <a:buNone/>
                      </a:pPr>
                      <a:endParaRPr sz="900" u="none" strike="noStrike" cap="none" dirty="0">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900" u="none" strike="noStrike" cap="none" dirty="0">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34" name="Google Shape;179;p4">
            <a:extLst>
              <a:ext uri="{FF2B5EF4-FFF2-40B4-BE49-F238E27FC236}">
                <a16:creationId xmlns:a16="http://schemas.microsoft.com/office/drawing/2014/main" id="{CA5DEAB7-5783-A30A-DA47-1CA883355FC9}"/>
              </a:ext>
            </a:extLst>
          </p:cNvPr>
          <p:cNvGraphicFramePr/>
          <p:nvPr/>
        </p:nvGraphicFramePr>
        <p:xfrm>
          <a:off x="1510037" y="2362437"/>
          <a:ext cx="9144000" cy="731358"/>
        </p:xfrm>
        <a:graphic>
          <a:graphicData uri="http://schemas.openxmlformats.org/drawingml/2006/table">
            <a:tbl>
              <a:tblPr firstRow="1" bandRow="1">
                <a:noFil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197419">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dirty="0"/>
                        <a:t>Our Overarching Needs</a:t>
                      </a:r>
                      <a:endParaRPr sz="1000" u="none" strike="noStrike" cap="none" dirty="0"/>
                    </a:p>
                  </a:txBody>
                  <a:tcPr marL="44997" marR="44997" marT="22509" marB="22509">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3939">
                <a:tc>
                  <a:txBody>
                    <a:bodyPr/>
                    <a:lstStyle/>
                    <a:p>
                      <a:pPr marL="0" marR="0" lvl="0" indent="0" algn="l" rtl="0">
                        <a:lnSpc>
                          <a:spcPct val="100000"/>
                        </a:lnSpc>
                        <a:spcBef>
                          <a:spcPts val="0"/>
                        </a:spcBef>
                        <a:spcAft>
                          <a:spcPts val="0"/>
                        </a:spcAft>
                        <a:buClr>
                          <a:schemeClr val="dk1"/>
                        </a:buClr>
                        <a:buSzPts val="1000"/>
                        <a:buFont typeface="Arial"/>
                        <a:buNone/>
                      </a:pPr>
                      <a:r>
                        <a:rPr lang="en-US" sz="1000" u="none" strike="noStrike" cap="none" dirty="0"/>
                        <a:t>Literacy:</a:t>
                      </a:r>
                      <a:endParaRPr sz="1000" u="none" strike="noStrike" cap="none" dirty="0"/>
                    </a:p>
                  </a:txBody>
                  <a:tcPr marL="44997" marR="44997" marT="22509" marB="22509">
                    <a:solidFill>
                      <a:srgbClr val="009999">
                        <a:alpha val="40000"/>
                      </a:srgbClr>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en-US" sz="1000" u="none" strike="noStrike" cap="none" dirty="0"/>
                        <a:t>Numeracy</a:t>
                      </a:r>
                      <a:r>
                        <a:rPr lang="en-US" sz="900" u="none" strike="noStrike" cap="none" dirty="0"/>
                        <a:t>:</a:t>
                      </a:r>
                      <a:endParaRPr sz="900" u="none" strike="noStrike" cap="none" dirty="0"/>
                    </a:p>
                  </a:txBody>
                  <a:tcPr marL="44997" marR="44997" marT="22509" marB="22509">
                    <a:solidFill>
                      <a:srgbClr val="009999">
                        <a:alpha val="29019"/>
                      </a:srgbClr>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en-US" sz="1000" u="none" strike="noStrike" cap="none" dirty="0"/>
                        <a:t>Whole Child &amp; Student Support</a:t>
                      </a:r>
                      <a:endParaRPr sz="900" u="none" strike="noStrike" cap="none" dirty="0"/>
                    </a:p>
                  </a:txBody>
                  <a:tcPr marL="44997" marR="44997" marT="22509" marB="22509">
                    <a:solidFill>
                      <a:srgbClr val="009999">
                        <a:alpha val="20000"/>
                      </a:srgbClr>
                    </a:solidFill>
                  </a:tcPr>
                </a:tc>
                <a:extLst>
                  <a:ext uri="{0D108BD9-81ED-4DB2-BD59-A6C34878D82A}">
                    <a16:rowId xmlns:a16="http://schemas.microsoft.com/office/drawing/2014/main" val="10001"/>
                  </a:ext>
                </a:extLst>
              </a:tr>
            </a:tbl>
          </a:graphicData>
        </a:graphic>
      </p:graphicFrame>
      <p:graphicFrame>
        <p:nvGraphicFramePr>
          <p:cNvPr id="35" name="Google Shape;180;p4">
            <a:extLst>
              <a:ext uri="{FF2B5EF4-FFF2-40B4-BE49-F238E27FC236}">
                <a16:creationId xmlns:a16="http://schemas.microsoft.com/office/drawing/2014/main" id="{1D5BE647-5FDD-6795-3348-3BCCD99B220B}"/>
              </a:ext>
            </a:extLst>
          </p:cNvPr>
          <p:cNvGraphicFramePr/>
          <p:nvPr/>
        </p:nvGraphicFramePr>
        <p:xfrm>
          <a:off x="1510036" y="5512400"/>
          <a:ext cx="9130038" cy="1157605"/>
        </p:xfrm>
        <a:graphic>
          <a:graphicData uri="http://schemas.openxmlformats.org/drawingml/2006/table">
            <a:tbl>
              <a:tblPr firstRow="1" bandRow="1">
                <a:noFill/>
              </a:tblPr>
              <a:tblGrid>
                <a:gridCol w="3043346">
                  <a:extLst>
                    <a:ext uri="{9D8B030D-6E8A-4147-A177-3AD203B41FA5}">
                      <a16:colId xmlns:a16="http://schemas.microsoft.com/office/drawing/2014/main" val="20000"/>
                    </a:ext>
                  </a:extLst>
                </a:gridCol>
                <a:gridCol w="3043346">
                  <a:extLst>
                    <a:ext uri="{9D8B030D-6E8A-4147-A177-3AD203B41FA5}">
                      <a16:colId xmlns:a16="http://schemas.microsoft.com/office/drawing/2014/main" val="20001"/>
                    </a:ext>
                  </a:extLst>
                </a:gridCol>
                <a:gridCol w="3043346">
                  <a:extLst>
                    <a:ext uri="{9D8B030D-6E8A-4147-A177-3AD203B41FA5}">
                      <a16:colId xmlns:a16="http://schemas.microsoft.com/office/drawing/2014/main" val="20002"/>
                    </a:ext>
                  </a:extLst>
                </a:gridCol>
              </a:tblGrid>
              <a:tr h="349819">
                <a:tc>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dirty="0"/>
                        <a:t>Literacy</a:t>
                      </a:r>
                      <a:r>
                        <a:rPr lang="en-US" sz="1000" u="none" strike="noStrike" cap="none" baseline="0" dirty="0"/>
                        <a:t> Problem Statement</a:t>
                      </a:r>
                      <a:endParaRPr sz="1000" u="none" strike="noStrike" cap="none" dirty="0"/>
                    </a:p>
                  </a:txBody>
                  <a:tcPr marL="44997" marR="44997" marT="22509" marB="22509">
                    <a:lnB w="12700" cap="flat" cmpd="sng">
                      <a:solidFill>
                        <a:schemeClr val="lt1"/>
                      </a:solidFill>
                      <a:prstDash val="solid"/>
                      <a:round/>
                      <a:headEnd type="none" w="sm" len="sm"/>
                      <a:tailEnd type="none" w="sm" len="sm"/>
                    </a:lnB>
                    <a:solidFill>
                      <a:srgbClr val="0099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dirty="0"/>
                        <a:t>Numeracy Problem Statement</a:t>
                      </a:r>
                      <a:endParaRPr sz="1000" u="none" strike="noStrike" cap="none" dirty="0"/>
                    </a:p>
                  </a:txBody>
                  <a:tcPr marL="44997" marR="44997" marT="22509" marB="22509">
                    <a:lnB w="12700" cap="flat" cmpd="sng" algn="ctr">
                      <a:solidFill>
                        <a:schemeClr val="lt1"/>
                      </a:solidFill>
                      <a:prstDash val="solid"/>
                      <a:round/>
                      <a:headEnd type="none" w="sm" len="sm"/>
                      <a:tailEnd type="none" w="sm" len="sm"/>
                    </a:lnB>
                    <a:solidFill>
                      <a:srgbClr val="0099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dirty="0"/>
                        <a:t>Whole Child &amp; Student Support</a:t>
                      </a:r>
                      <a:r>
                        <a:rPr lang="en-US" sz="1000" u="none" strike="noStrike" cap="none" baseline="0" dirty="0"/>
                        <a:t> Problem Statement</a:t>
                      </a:r>
                      <a:endParaRPr sz="1000" u="none" strike="noStrike" cap="none" dirty="0"/>
                    </a:p>
                  </a:txBody>
                  <a:tcPr marL="44997" marR="44997" marT="22509" marB="22509">
                    <a:lnB w="12700" cap="flat" cmpd="sng" algn="ctr">
                      <a:solidFill>
                        <a:schemeClr val="lt1"/>
                      </a:solidFill>
                      <a:prstDash val="solid"/>
                      <a:round/>
                      <a:headEnd type="none" w="sm" len="sm"/>
                      <a:tailEnd type="none" w="sm" len="sm"/>
                    </a:lnB>
                    <a:solidFill>
                      <a:srgbClr val="009999"/>
                    </a:solidFill>
                  </a:tcPr>
                </a:tc>
                <a:extLst>
                  <a:ext uri="{0D108BD9-81ED-4DB2-BD59-A6C34878D82A}">
                    <a16:rowId xmlns:a16="http://schemas.microsoft.com/office/drawing/2014/main" val="10000"/>
                  </a:ext>
                </a:extLst>
              </a:tr>
              <a:tr h="807786">
                <a:tc>
                  <a:txBody>
                    <a:bodyPr/>
                    <a:lstStyle/>
                    <a:p>
                      <a:pPr marL="0" marR="0" lvl="0" indent="0" algn="l" rtl="0">
                        <a:lnSpc>
                          <a:spcPct val="100000"/>
                        </a:lnSpc>
                        <a:spcBef>
                          <a:spcPts val="0"/>
                        </a:spcBef>
                        <a:spcAft>
                          <a:spcPts val="0"/>
                        </a:spcAft>
                        <a:buClr>
                          <a:srgbClr val="000000"/>
                        </a:buClr>
                        <a:buSzPts val="1000"/>
                        <a:buFont typeface="Arial"/>
                        <a:buNone/>
                      </a:pPr>
                      <a:endParaRPr lang="en-US" sz="900" u="none" strike="noStrike" cap="none" dirty="0"/>
                    </a:p>
                  </a:txBody>
                  <a:tcPr marL="44997" marR="44997" marT="22509" marB="22509"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40000"/>
                      </a:srgbClr>
                    </a:solidFill>
                  </a:tcPr>
                </a:tc>
                <a:tc>
                  <a:txBody>
                    <a:bodyPr/>
                    <a:lstStyle/>
                    <a:p>
                      <a:pPr marL="0" marR="0" lvl="0" indent="0" algn="ctr" rtl="0">
                        <a:lnSpc>
                          <a:spcPct val="100000"/>
                        </a:lnSpc>
                        <a:spcBef>
                          <a:spcPts val="0"/>
                        </a:spcBef>
                        <a:spcAft>
                          <a:spcPts val="0"/>
                        </a:spcAft>
                        <a:buClr>
                          <a:schemeClr val="dk1"/>
                        </a:buClr>
                        <a:buSzPts val="1000"/>
                        <a:buFont typeface="Arial"/>
                        <a:buNone/>
                      </a:pPr>
                      <a:endParaRPr sz="900" u="none" strike="noStrike" cap="none" dirty="0"/>
                    </a:p>
                  </a:txBody>
                  <a:tcPr marL="44997" marR="44997" marT="22509" marB="22509"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29019"/>
                      </a:srgbClr>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lang="en-US" sz="900" u="none" strike="noStrike" cap="none" dirty="0"/>
                    </a:p>
                  </a:txBody>
                  <a:tcPr marL="44997" marR="44997" marT="22509" marB="22509"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20000"/>
                      </a:srgbClr>
                    </a:solidFill>
                  </a:tcPr>
                </a:tc>
                <a:extLst>
                  <a:ext uri="{0D108BD9-81ED-4DB2-BD59-A6C34878D82A}">
                    <a16:rowId xmlns:a16="http://schemas.microsoft.com/office/drawing/2014/main" val="10001"/>
                  </a:ext>
                </a:extLst>
              </a:tr>
            </a:tbl>
          </a:graphicData>
        </a:graphic>
      </p:graphicFrame>
      <p:sp>
        <p:nvSpPr>
          <p:cNvPr id="36" name="Google Shape;191;p5">
            <a:extLst>
              <a:ext uri="{FF2B5EF4-FFF2-40B4-BE49-F238E27FC236}">
                <a16:creationId xmlns:a16="http://schemas.microsoft.com/office/drawing/2014/main" id="{7A9C0A39-6A92-F2F3-DD25-347EE1D783CB}"/>
              </a:ext>
            </a:extLst>
          </p:cNvPr>
          <p:cNvSpPr/>
          <p:nvPr/>
        </p:nvSpPr>
        <p:spPr>
          <a:xfrm>
            <a:off x="1510037" y="355784"/>
            <a:ext cx="2982578" cy="358706"/>
          </a:xfrm>
          <a:prstGeom prst="roundRect">
            <a:avLst>
              <a:gd name="adj" fmla="val 0"/>
            </a:avLst>
          </a:prstGeom>
          <a:noFill/>
          <a:ln>
            <a:noFill/>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600"/>
              <a:buFontTx/>
              <a:buNone/>
              <a:tabLst/>
              <a:defRPr/>
            </a:pPr>
            <a:r>
              <a:rPr kumimoji="0" lang="en-US" sz="1400" b="1" i="0" u="none" strike="noStrike" kern="1200" cap="none" spc="0" normalizeH="0" baseline="0" noProof="0">
                <a:ln>
                  <a:noFill/>
                </a:ln>
                <a:solidFill>
                  <a:prstClr val="black"/>
                </a:solidFill>
                <a:effectLst/>
                <a:uLnTx/>
                <a:uFillTx/>
                <a:latin typeface="Avenir Next LT Pro"/>
                <a:ea typeface="+mn-ea"/>
                <a:cs typeface="+mn-cs"/>
              </a:rPr>
              <a:t>School Name</a:t>
            </a:r>
            <a:endParaRPr kumimoji="0" sz="1400" b="1" i="0" u="none" strike="noStrike" kern="1200" cap="none" spc="0" normalizeH="0" baseline="0" noProof="0">
              <a:ln>
                <a:noFill/>
              </a:ln>
              <a:solidFill>
                <a:prstClr val="black"/>
              </a:solidFill>
              <a:effectLst/>
              <a:uLnTx/>
              <a:uFillTx/>
              <a:latin typeface="Avenir Next LT Pro"/>
              <a:ea typeface="+mn-ea"/>
              <a:cs typeface="+mn-cs"/>
            </a:endParaRPr>
          </a:p>
        </p:txBody>
      </p:sp>
      <p:sp>
        <p:nvSpPr>
          <p:cNvPr id="37" name="TextBox 36">
            <a:extLst>
              <a:ext uri="{FF2B5EF4-FFF2-40B4-BE49-F238E27FC236}">
                <a16:creationId xmlns:a16="http://schemas.microsoft.com/office/drawing/2014/main" id="{616897B1-B9F8-E150-4C6A-0A948F4FC2BD}"/>
              </a:ext>
            </a:extLst>
          </p:cNvPr>
          <p:cNvSpPr txBox="1"/>
          <p:nvPr/>
        </p:nvSpPr>
        <p:spPr>
          <a:xfrm>
            <a:off x="4103077" y="5256781"/>
            <a:ext cx="3985846" cy="2654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25" b="0" i="0" u="none" strike="noStrike" kern="1200" cap="none" spc="0" normalizeH="0" baseline="0" noProof="0">
                <a:ln>
                  <a:noFill/>
                </a:ln>
                <a:solidFill>
                  <a:prstClr val="black"/>
                </a:solidFill>
                <a:effectLst/>
                <a:uLnTx/>
                <a:uFillTx/>
                <a:latin typeface="Avenir Next LT Pro"/>
                <a:ea typeface="+mn-ea"/>
                <a:cs typeface="+mn-cs"/>
              </a:rPr>
              <a:t>Jamboard Link Here</a:t>
            </a:r>
          </a:p>
        </p:txBody>
      </p:sp>
      <p:sp>
        <p:nvSpPr>
          <p:cNvPr id="38" name="Down Arrow 2">
            <a:extLst>
              <a:ext uri="{FF2B5EF4-FFF2-40B4-BE49-F238E27FC236}">
                <a16:creationId xmlns:a16="http://schemas.microsoft.com/office/drawing/2014/main" id="{DAD2CCD7-562F-E1EE-F77D-7FABE1E3B0EA}"/>
              </a:ext>
            </a:extLst>
          </p:cNvPr>
          <p:cNvSpPr/>
          <p:nvPr/>
        </p:nvSpPr>
        <p:spPr>
          <a:xfrm>
            <a:off x="8516264" y="4290254"/>
            <a:ext cx="1055077" cy="899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9" name="Down Arrow 20">
            <a:extLst>
              <a:ext uri="{FF2B5EF4-FFF2-40B4-BE49-F238E27FC236}">
                <a16:creationId xmlns:a16="http://schemas.microsoft.com/office/drawing/2014/main" id="{E8DB5B14-1F3C-F4C3-7D9A-B688DE413A98}"/>
              </a:ext>
            </a:extLst>
          </p:cNvPr>
          <p:cNvSpPr/>
          <p:nvPr/>
        </p:nvSpPr>
        <p:spPr>
          <a:xfrm>
            <a:off x="2487670" y="4327235"/>
            <a:ext cx="1055077" cy="899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0" name="Down Arrow 21">
            <a:extLst>
              <a:ext uri="{FF2B5EF4-FFF2-40B4-BE49-F238E27FC236}">
                <a16:creationId xmlns:a16="http://schemas.microsoft.com/office/drawing/2014/main" id="{9651F22F-43AB-7288-92E8-298D04BABF88}"/>
              </a:ext>
            </a:extLst>
          </p:cNvPr>
          <p:cNvSpPr/>
          <p:nvPr/>
        </p:nvSpPr>
        <p:spPr>
          <a:xfrm>
            <a:off x="5735074" y="4314827"/>
            <a:ext cx="1055077" cy="899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1" name="TextBox 40">
            <a:extLst>
              <a:ext uri="{FF2B5EF4-FFF2-40B4-BE49-F238E27FC236}">
                <a16:creationId xmlns:a16="http://schemas.microsoft.com/office/drawing/2014/main" id="{736DD5D5-CA2F-8A75-5FEF-F8CE818DA5DF}"/>
              </a:ext>
            </a:extLst>
          </p:cNvPr>
          <p:cNvSpPr txBox="1"/>
          <p:nvPr/>
        </p:nvSpPr>
        <p:spPr>
          <a:xfrm>
            <a:off x="1510036" y="2136703"/>
            <a:ext cx="9020556" cy="2431435"/>
          </a:xfrm>
          <a:prstGeom prst="rect">
            <a:avLst/>
          </a:prstGeom>
          <a:solidFill>
            <a:srgbClr val="F3CF45">
              <a:lumMod val="40000"/>
              <a:lumOff val="60000"/>
            </a:srgbClr>
          </a:solidFill>
        </p:spPr>
        <p:txBody>
          <a:bodyPr wrap="square" rtlCol="0">
            <a:spAutoFit/>
          </a:bodyPr>
          <a:lstStyle/>
          <a:p>
            <a:pPr algn="ctr" defTabSz="457200"/>
            <a:r>
              <a:rPr lang="en-US" sz="4000" kern="0" dirty="0">
                <a:solidFill>
                  <a:srgbClr val="FF0000"/>
                </a:solidFill>
                <a:latin typeface="Arial Black"/>
              </a:rPr>
              <a:t>Before Presenting to</a:t>
            </a:r>
          </a:p>
          <a:p>
            <a:pPr algn="ctr" defTabSz="457200"/>
            <a:r>
              <a:rPr lang="en-US" sz="4000" kern="0" dirty="0">
                <a:solidFill>
                  <a:srgbClr val="FF0000"/>
                </a:solidFill>
                <a:latin typeface="Arial Black"/>
              </a:rPr>
              <a:t>your GO Team: </a:t>
            </a:r>
          </a:p>
          <a:p>
            <a:pPr algn="ctr" defTabSz="457200"/>
            <a:r>
              <a:rPr lang="en-US" sz="4000" kern="0" dirty="0">
                <a:solidFill>
                  <a:srgbClr val="A92A91"/>
                </a:solidFill>
                <a:latin typeface="Arial Black"/>
              </a:rPr>
              <a:t>Insert Your Needs Assessment</a:t>
            </a:r>
          </a:p>
          <a:p>
            <a:pPr algn="ctr" defTabSz="457200"/>
            <a:r>
              <a:rPr lang="en-US" sz="3200" kern="0" dirty="0">
                <a:latin typeface="Arial Black"/>
              </a:rPr>
              <a:t>(</a:t>
            </a:r>
            <a:r>
              <a:rPr lang="en-US" sz="3200" i="1" kern="0" dirty="0">
                <a:latin typeface="Arial Black"/>
              </a:rPr>
              <a:t>use as many slides as necessary</a:t>
            </a:r>
            <a:r>
              <a:rPr lang="en-US" sz="3200" kern="0" dirty="0">
                <a:latin typeface="Arial Black"/>
              </a:rPr>
              <a:t>)</a:t>
            </a:r>
          </a:p>
        </p:txBody>
      </p:sp>
      <p:pic>
        <p:nvPicPr>
          <p:cNvPr id="5" name="Picture 4">
            <a:extLst>
              <a:ext uri="{FF2B5EF4-FFF2-40B4-BE49-F238E27FC236}">
                <a16:creationId xmlns:a16="http://schemas.microsoft.com/office/drawing/2014/main" id="{E765BD1D-C9D4-463B-DA9C-8CBDEE613AE4}"/>
              </a:ext>
            </a:extLst>
          </p:cNvPr>
          <p:cNvPicPr>
            <a:picLocks noChangeAspect="1"/>
          </p:cNvPicPr>
          <p:nvPr/>
        </p:nvPicPr>
        <p:blipFill>
          <a:blip r:embed="rId3"/>
          <a:stretch>
            <a:fillRect/>
          </a:stretch>
        </p:blipFill>
        <p:spPr>
          <a:xfrm>
            <a:off x="0" y="1673"/>
            <a:ext cx="12192000" cy="6854653"/>
          </a:xfrm>
          <a:prstGeom prst="rect">
            <a:avLst/>
          </a:prstGeom>
        </p:spPr>
      </p:pic>
    </p:spTree>
  </p:cSld>
  <p:clrMapOvr>
    <a:masterClrMapping/>
  </p:clrMapOvr>
</p:sld>
</file>

<file path=ppt/theme/theme1.xml><?xml version="1.0" encoding="utf-8"?>
<a:theme xmlns:a="http://schemas.openxmlformats.org/drawingml/2006/main" name="ShapesVTI">
  <a:themeElements>
    <a:clrScheme name="APS 5">
      <a:dk1>
        <a:sysClr val="windowText" lastClr="000000"/>
      </a:dk1>
      <a:lt1>
        <a:sysClr val="window" lastClr="FFFFFF"/>
      </a:lt1>
      <a:dk2>
        <a:srgbClr val="0083A9"/>
      </a:dk2>
      <a:lt2>
        <a:srgbClr val="E7E6E6"/>
      </a:lt2>
      <a:accent1>
        <a:srgbClr val="F3CF45"/>
      </a:accent1>
      <a:accent2>
        <a:srgbClr val="D47B22"/>
      </a:accent2>
      <a:accent3>
        <a:srgbClr val="A92A91"/>
      </a:accent3>
      <a:accent4>
        <a:srgbClr val="0083A9"/>
      </a:accent4>
      <a:accent5>
        <a:srgbClr val="A92A91"/>
      </a:accent5>
      <a:accent6>
        <a:srgbClr val="159839"/>
      </a:accent6>
      <a:hlink>
        <a:srgbClr val="D47B22"/>
      </a:hlink>
      <a:folHlink>
        <a:srgbClr val="159839"/>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7" ma:contentTypeDescription="Create a new document." ma:contentTypeScope="" ma:versionID="3e2294909db46d904757942a84e001dc">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ee00007a08aafb63022019d11c7f01ec"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d37e30bb-5f32-4411-a640-0b4044b692bf" xsi:nil="true"/>
    <lcf76f155ced4ddcb4097134ff3c332f xmlns="d37e30bb-5f32-4411-a640-0b4044b692bf">
      <Terms xmlns="http://schemas.microsoft.com/office/infopath/2007/PartnerControls"/>
    </lcf76f155ced4ddcb4097134ff3c332f>
    <TaxCatchAll xmlns="ffb952a0-74d9-4848-89d6-000c4b1b707a" xsi:nil="true"/>
    <SharedWithUsers xmlns="ffb952a0-74d9-4848-89d6-000c4b1b707a">
      <UserInfo>
        <DisplayName>Gipson, Chaundra</DisplayName>
        <AccountId>16</AccountId>
        <AccountType/>
      </UserInfo>
      <UserInfo>
        <DisplayName>Jacobi, Diane</DisplayName>
        <AccountId>12</AccountId>
        <AccountType/>
      </UserInfo>
      <UserInfo>
        <DisplayName>Barnett, Carolyn</DisplayName>
        <AccountId>14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976A6E-34A2-4F34-8AC3-43BD8CC615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e30bb-5f32-4411-a640-0b4044b692bf"/>
    <ds:schemaRef ds:uri="ffb952a0-74d9-4848-89d6-000c4b1b7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DEF148-1770-458F-8F5B-C3D0A278AA97}">
  <ds:schemaRefs>
    <ds:schemaRef ds:uri="d37e30bb-5f32-4411-a640-0b4044b692bf"/>
    <ds:schemaRef ds:uri="ffb952a0-74d9-4848-89d6-000c4b1b70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A449C04-64B3-4403-94B7-8D2284C38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{B8EF6DDF-79B9-44FA-AB15-D553D3962920}tf78504181_win32</Template>
  <TotalTime>65</TotalTime>
  <Words>1241</Words>
  <Application>Microsoft Office PowerPoint</Application>
  <PresentationFormat>Widescreen</PresentationFormat>
  <Paragraphs>236</Paragraphs>
  <Slides>22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Arial Black</vt:lpstr>
      <vt:lpstr>Avenir Next LT Pro</vt:lpstr>
      <vt:lpstr>Calibri</vt:lpstr>
      <vt:lpstr>Sabon Next LT</vt:lpstr>
      <vt:lpstr>Times New Roman</vt:lpstr>
      <vt:lpstr>Tw Cen MT</vt:lpstr>
      <vt:lpstr>Verdana</vt:lpstr>
      <vt:lpstr>ShapesVTI</vt:lpstr>
      <vt:lpstr>GO Team  Business Meeting #2</vt:lpstr>
      <vt:lpstr>Where We Are</vt:lpstr>
      <vt:lpstr>Timeline for GO Teams</vt:lpstr>
      <vt:lpstr>Discussion Items</vt:lpstr>
      <vt:lpstr>Current Strategic Plan</vt:lpstr>
      <vt:lpstr>PowerPoint Presentation</vt:lpstr>
      <vt:lpstr>PowerPoint Presentation</vt:lpstr>
      <vt:lpstr>Continuous Improvement Plan</vt:lpstr>
      <vt:lpstr>PowerPoint Presentation</vt:lpstr>
      <vt:lpstr>PowerPoint Presentation</vt:lpstr>
      <vt:lpstr>PowerPoint Presentation</vt:lpstr>
      <vt:lpstr>PowerPoint Presentation</vt:lpstr>
      <vt:lpstr>PowerPoint Presentation</vt:lpstr>
      <vt:lpstr>GO Team Activity &amp; Discussion</vt:lpstr>
      <vt:lpstr>MAP Data</vt:lpstr>
      <vt:lpstr>PowerPoint Presentation</vt:lpstr>
      <vt:lpstr>Fall MAP Results</vt:lpstr>
      <vt:lpstr>PowerPoint Presentation</vt:lpstr>
      <vt:lpstr>GO Team Discussion: Data Protocol</vt:lpstr>
      <vt:lpstr>Strategic planning will help you fully uncover your available options, set priorities for them, and define the methods to achieve them.</vt:lpstr>
      <vt:lpstr>Where we’re going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Team Meeting #2</dc:title>
  <dc:creator>Jacobi, Diane</dc:creator>
  <cp:lastModifiedBy>Woods, Adriane M</cp:lastModifiedBy>
  <cp:revision>3</cp:revision>
  <dcterms:created xsi:type="dcterms:W3CDTF">2022-09-07T14:53:24Z</dcterms:created>
  <dcterms:modified xsi:type="dcterms:W3CDTF">2023-10-06T16:35:15Z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